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sldIdLst>
    <p:sldId id="448" r:id="rId2"/>
    <p:sldId id="319" r:id="rId3"/>
    <p:sldId id="392" r:id="rId4"/>
    <p:sldId id="376" r:id="rId5"/>
    <p:sldId id="476" r:id="rId6"/>
    <p:sldId id="277" r:id="rId7"/>
    <p:sldId id="466" r:id="rId8"/>
    <p:sldId id="278" r:id="rId9"/>
    <p:sldId id="279" r:id="rId10"/>
    <p:sldId id="280" r:id="rId11"/>
    <p:sldId id="281" r:id="rId12"/>
    <p:sldId id="456" r:id="rId13"/>
    <p:sldId id="457" r:id="rId14"/>
    <p:sldId id="282" r:id="rId15"/>
    <p:sldId id="454" r:id="rId16"/>
    <p:sldId id="458" r:id="rId17"/>
    <p:sldId id="459" r:id="rId18"/>
    <p:sldId id="318" r:id="rId19"/>
    <p:sldId id="315" r:id="rId20"/>
    <p:sldId id="313" r:id="rId21"/>
    <p:sldId id="314" r:id="rId22"/>
    <p:sldId id="460" r:id="rId23"/>
    <p:sldId id="467" r:id="rId24"/>
    <p:sldId id="312" r:id="rId25"/>
    <p:sldId id="465" r:id="rId26"/>
    <p:sldId id="481" r:id="rId27"/>
    <p:sldId id="486" r:id="rId28"/>
    <p:sldId id="470" r:id="rId29"/>
    <p:sldId id="484" r:id="rId30"/>
    <p:sldId id="316" r:id="rId31"/>
    <p:sldId id="469" r:id="rId32"/>
    <p:sldId id="485" r:id="rId33"/>
    <p:sldId id="284" r:id="rId34"/>
    <p:sldId id="311" r:id="rId35"/>
    <p:sldId id="285" r:id="rId36"/>
    <p:sldId id="286" r:id="rId37"/>
    <p:sldId id="498" r:id="rId38"/>
    <p:sldId id="287" r:id="rId39"/>
    <p:sldId id="288" r:id="rId40"/>
    <p:sldId id="289" r:id="rId41"/>
    <p:sldId id="290" r:id="rId42"/>
    <p:sldId id="291" r:id="rId43"/>
    <p:sldId id="293" r:id="rId44"/>
    <p:sldId id="477" r:id="rId45"/>
    <p:sldId id="478" r:id="rId46"/>
    <p:sldId id="479" r:id="rId47"/>
    <p:sldId id="491" r:id="rId48"/>
    <p:sldId id="495" r:id="rId49"/>
    <p:sldId id="320" r:id="rId50"/>
    <p:sldId id="321" r:id="rId51"/>
    <p:sldId id="322" r:id="rId52"/>
    <p:sldId id="323" r:id="rId53"/>
    <p:sldId id="324" r:id="rId54"/>
    <p:sldId id="325" r:id="rId55"/>
    <p:sldId id="326" r:id="rId56"/>
    <p:sldId id="327" r:id="rId57"/>
    <p:sldId id="502" r:id="rId58"/>
    <p:sldId id="328" r:id="rId59"/>
    <p:sldId id="329" r:id="rId60"/>
    <p:sldId id="330" r:id="rId61"/>
    <p:sldId id="331" r:id="rId62"/>
    <p:sldId id="332" r:id="rId63"/>
    <p:sldId id="333" r:id="rId64"/>
    <p:sldId id="336" r:id="rId65"/>
    <p:sldId id="488" r:id="rId66"/>
    <p:sldId id="294" r:id="rId67"/>
    <p:sldId id="295" r:id="rId68"/>
    <p:sldId id="296" r:id="rId69"/>
    <p:sldId id="297" r:id="rId70"/>
    <p:sldId id="298" r:id="rId71"/>
    <p:sldId id="299" r:id="rId72"/>
    <p:sldId id="300" r:id="rId73"/>
    <p:sldId id="494" r:id="rId74"/>
    <p:sldId id="302" r:id="rId75"/>
    <p:sldId id="503" r:id="rId76"/>
    <p:sldId id="303" r:id="rId77"/>
    <p:sldId id="304" r:id="rId78"/>
    <p:sldId id="305" r:id="rId79"/>
    <p:sldId id="310" r:id="rId80"/>
    <p:sldId id="301" r:id="rId81"/>
    <p:sldId id="309" r:id="rId82"/>
    <p:sldId id="504" r:id="rId83"/>
    <p:sldId id="306" r:id="rId84"/>
    <p:sldId id="307" r:id="rId85"/>
    <p:sldId id="308" r:id="rId86"/>
    <p:sldId id="499" r:id="rId87"/>
    <p:sldId id="500" r:id="rId88"/>
    <p:sldId id="501" r:id="rId89"/>
    <p:sldId id="337" r:id="rId90"/>
    <p:sldId id="338" r:id="rId91"/>
    <p:sldId id="471" r:id="rId92"/>
    <p:sldId id="339" r:id="rId93"/>
    <p:sldId id="461" r:id="rId94"/>
    <p:sldId id="340" r:id="rId95"/>
    <p:sldId id="462" r:id="rId96"/>
    <p:sldId id="463" r:id="rId97"/>
    <p:sldId id="464" r:id="rId98"/>
    <p:sldId id="342" r:id="rId99"/>
    <p:sldId id="480" r:id="rId100"/>
    <p:sldId id="258" r:id="rId101"/>
    <p:sldId id="260" r:id="rId102"/>
    <p:sldId id="261" r:id="rId103"/>
    <p:sldId id="507" r:id="rId104"/>
    <p:sldId id="262" r:id="rId105"/>
    <p:sldId id="264" r:id="rId106"/>
    <p:sldId id="509" r:id="rId107"/>
    <p:sldId id="267" r:id="rId108"/>
    <p:sldId id="508" r:id="rId109"/>
    <p:sldId id="266" r:id="rId110"/>
    <p:sldId id="272" r:id="rId111"/>
    <p:sldId id="510" r:id="rId112"/>
    <p:sldId id="505" r:id="rId113"/>
    <p:sldId id="474" r:id="rId114"/>
    <p:sldId id="511" r:id="rId115"/>
    <p:sldId id="473" r:id="rId116"/>
    <p:sldId id="344" r:id="rId117"/>
    <p:sldId id="341"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96327"/>
  </p:normalViewPr>
  <p:slideViewPr>
    <p:cSldViewPr snapToGrid="0" snapToObjects="1">
      <p:cViewPr varScale="1">
        <p:scale>
          <a:sx n="78" d="100"/>
          <a:sy n="78" d="100"/>
        </p:scale>
        <p:origin x="130" y="62"/>
      </p:cViewPr>
      <p:guideLst/>
    </p:cSldViewPr>
  </p:slideViewPr>
  <p:notesTextViewPr>
    <p:cViewPr>
      <p:scale>
        <a:sx n="20" d="100"/>
        <a:sy n="20" d="100"/>
      </p:scale>
      <p:origin x="0" y="0"/>
    </p:cViewPr>
  </p:notesTextViewPr>
  <p:sorterViewPr>
    <p:cViewPr>
      <p:scale>
        <a:sx n="66" d="100"/>
        <a:sy n="66" d="100"/>
      </p:scale>
      <p:origin x="0" y="-139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Documentation of Viral Load Results</a:t>
            </a:r>
            <a:r>
              <a:rPr lang="en-US" sz="2000" b="1" baseline="0" dirty="0"/>
              <a:t> </a:t>
            </a:r>
            <a:r>
              <a:rPr lang="en-US" sz="2000" b="1" dirty="0"/>
              <a:t>in Patient</a:t>
            </a:r>
            <a:r>
              <a:rPr lang="en-US" sz="2000" b="1" baseline="0" dirty="0"/>
              <a:t> Record</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 of VL Results Recorded in Green Book</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xVal>
            <c:numRef>
              <c:f>Sheet1!$A$2:$A$7</c:f>
              <c:numCache>
                <c:formatCode>mmm\-yy</c:formatCode>
                <c:ptCount val="6"/>
                <c:pt idx="0">
                  <c:v>43374</c:v>
                </c:pt>
                <c:pt idx="1">
                  <c:v>43405</c:v>
                </c:pt>
                <c:pt idx="2">
                  <c:v>43435</c:v>
                </c:pt>
                <c:pt idx="3">
                  <c:v>43466</c:v>
                </c:pt>
                <c:pt idx="4">
                  <c:v>43497</c:v>
                </c:pt>
                <c:pt idx="5">
                  <c:v>43525</c:v>
                </c:pt>
              </c:numCache>
            </c:numRef>
          </c:xVal>
          <c:yVal>
            <c:numRef>
              <c:f>Sheet1!$B$2:$B$7</c:f>
              <c:numCache>
                <c:formatCode>General</c:formatCode>
                <c:ptCount val="6"/>
                <c:pt idx="0">
                  <c:v>37</c:v>
                </c:pt>
                <c:pt idx="1">
                  <c:v>42</c:v>
                </c:pt>
                <c:pt idx="2">
                  <c:v>26</c:v>
                </c:pt>
                <c:pt idx="3">
                  <c:v>42</c:v>
                </c:pt>
                <c:pt idx="4">
                  <c:v>51</c:v>
                </c:pt>
                <c:pt idx="5">
                  <c:v>28</c:v>
                </c:pt>
              </c:numCache>
            </c:numRef>
          </c:yVal>
          <c:smooth val="0"/>
          <c:extLst>
            <c:ext xmlns:c16="http://schemas.microsoft.com/office/drawing/2014/chart" uri="{C3380CC4-5D6E-409C-BE32-E72D297353CC}">
              <c16:uniqueId val="{00000000-49AF-3440-BB88-8B2059E8317D}"/>
            </c:ext>
          </c:extLst>
        </c:ser>
        <c:dLbls>
          <c:showLegendKey val="0"/>
          <c:showVal val="0"/>
          <c:showCatName val="0"/>
          <c:showSerName val="0"/>
          <c:showPercent val="0"/>
          <c:showBubbleSize val="0"/>
        </c:dLbls>
        <c:axId val="1214977535"/>
        <c:axId val="1214979167"/>
      </c:scatterChart>
      <c:valAx>
        <c:axId val="121497753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Time (Months)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4979167"/>
        <c:crosses val="autoZero"/>
        <c:crossBetween val="midCat"/>
      </c:valAx>
      <c:valAx>
        <c:axId val="1214979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 of</a:t>
                </a:r>
                <a:r>
                  <a:rPr lang="en-US" sz="1600" b="1" baseline="0"/>
                  <a:t> VL Results Recorded in Green Book</a:t>
                </a:r>
                <a:endParaRPr lang="en-US" sz="1600" b="1"/>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497753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936779641675228E-2"/>
          <c:y val="0.18737609191224402"/>
          <c:w val="0.89591446279812847"/>
          <c:h val="0.60904741222293834"/>
        </c:manualLayout>
      </c:layout>
      <c:lineChart>
        <c:grouping val="standard"/>
        <c:varyColors val="0"/>
        <c:ser>
          <c:idx val="0"/>
          <c:order val="0"/>
          <c:tx>
            <c:strRef>
              <c:f>'[Chart in Microsoft PowerPoint]Sheet2'!$J$1</c:f>
              <c:strCache>
                <c:ptCount val="1"/>
                <c:pt idx="0">
                  <c:v>% HVL results in green cards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PowerPoint]Sheet2'!$I$2:$I$18</c:f>
              <c:strCache>
                <c:ptCount val="17"/>
                <c:pt idx="0">
                  <c:v>Jun-18</c:v>
                </c:pt>
                <c:pt idx="1">
                  <c:v>Jul-18</c:v>
                </c:pt>
                <c:pt idx="2">
                  <c:v>Aug-18</c:v>
                </c:pt>
                <c:pt idx="3">
                  <c:v>1-15th Sep 2018</c:v>
                </c:pt>
                <c:pt idx="4">
                  <c:v>15-30th Sep  2018</c:v>
                </c:pt>
                <c:pt idx="5">
                  <c:v>1-14th Oct 2018</c:v>
                </c:pt>
                <c:pt idx="6">
                  <c:v>15-31st Oct 2018</c:v>
                </c:pt>
                <c:pt idx="7">
                  <c:v>1-14th Nov 2018</c:v>
                </c:pt>
                <c:pt idx="8">
                  <c:v>15-31st Nov 2018</c:v>
                </c:pt>
                <c:pt idx="9">
                  <c:v>1-14th Dec 2018</c:v>
                </c:pt>
                <c:pt idx="10">
                  <c:v>15-31st Dec 2018</c:v>
                </c:pt>
                <c:pt idx="11">
                  <c:v>1-14th Jan 2019</c:v>
                </c:pt>
                <c:pt idx="12">
                  <c:v>15-31st Jan 2019</c:v>
                </c:pt>
                <c:pt idx="13">
                  <c:v>1-14th Feb 2019</c:v>
                </c:pt>
                <c:pt idx="14">
                  <c:v>15-28 Feb 2019</c:v>
                </c:pt>
                <c:pt idx="15">
                  <c:v>1-14th Mar 2019</c:v>
                </c:pt>
                <c:pt idx="16">
                  <c:v>15-30th Mar 2019</c:v>
                </c:pt>
              </c:strCache>
            </c:strRef>
          </c:cat>
          <c:val>
            <c:numRef>
              <c:f>'[Chart in Microsoft PowerPoint]Sheet2'!$J$2:$J$18</c:f>
              <c:numCache>
                <c:formatCode>0%</c:formatCode>
                <c:ptCount val="17"/>
                <c:pt idx="0">
                  <c:v>0.42</c:v>
                </c:pt>
                <c:pt idx="1">
                  <c:v>0</c:v>
                </c:pt>
                <c:pt idx="2">
                  <c:v>0.28000000000000003</c:v>
                </c:pt>
                <c:pt idx="3">
                  <c:v>0</c:v>
                </c:pt>
                <c:pt idx="4">
                  <c:v>0.45</c:v>
                </c:pt>
                <c:pt idx="5">
                  <c:v>0.66</c:v>
                </c:pt>
                <c:pt idx="6">
                  <c:v>0.63</c:v>
                </c:pt>
                <c:pt idx="7">
                  <c:v>0.9</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0-7C6A-467F-AFF5-DAA075440F24}"/>
            </c:ext>
          </c:extLst>
        </c:ser>
        <c:ser>
          <c:idx val="1"/>
          <c:order val="1"/>
          <c:tx>
            <c:strRef>
              <c:f>'[Chart in Microsoft PowerPoint]Sheet2'!$K$1</c:f>
              <c:strCache>
                <c:ptCount val="1"/>
                <c:pt idx="0">
                  <c:v>Target</c:v>
                </c:pt>
              </c:strCache>
            </c:strRef>
          </c:tx>
          <c:spPr>
            <a:ln w="28575" cap="rnd">
              <a:solidFill>
                <a:schemeClr val="accent2"/>
              </a:solidFill>
              <a:prstDash val="sysDash"/>
              <a:round/>
            </a:ln>
            <a:effectLst/>
          </c:spPr>
          <c:marker>
            <c:symbol val="none"/>
          </c:marker>
          <c:cat>
            <c:strRef>
              <c:f>'[Chart in Microsoft PowerPoint]Sheet2'!$I$2:$I$18</c:f>
              <c:strCache>
                <c:ptCount val="17"/>
                <c:pt idx="0">
                  <c:v>Jun-18</c:v>
                </c:pt>
                <c:pt idx="1">
                  <c:v>Jul-18</c:v>
                </c:pt>
                <c:pt idx="2">
                  <c:v>Aug-18</c:v>
                </c:pt>
                <c:pt idx="3">
                  <c:v>1-15th Sep 2018</c:v>
                </c:pt>
                <c:pt idx="4">
                  <c:v>15-30th Sep  2018</c:v>
                </c:pt>
                <c:pt idx="5">
                  <c:v>1-14th Oct 2018</c:v>
                </c:pt>
                <c:pt idx="6">
                  <c:v>15-31st Oct 2018</c:v>
                </c:pt>
                <c:pt idx="7">
                  <c:v>1-14th Nov 2018</c:v>
                </c:pt>
                <c:pt idx="8">
                  <c:v>15-31st Nov 2018</c:v>
                </c:pt>
                <c:pt idx="9">
                  <c:v>1-14th Dec 2018</c:v>
                </c:pt>
                <c:pt idx="10">
                  <c:v>15-31st Dec 2018</c:v>
                </c:pt>
                <c:pt idx="11">
                  <c:v>1-14th Jan 2019</c:v>
                </c:pt>
                <c:pt idx="12">
                  <c:v>15-31st Jan 2019</c:v>
                </c:pt>
                <c:pt idx="13">
                  <c:v>1-14th Feb 2019</c:v>
                </c:pt>
                <c:pt idx="14">
                  <c:v>15-28 Feb 2019</c:v>
                </c:pt>
                <c:pt idx="15">
                  <c:v>1-14th Mar 2019</c:v>
                </c:pt>
                <c:pt idx="16">
                  <c:v>15-30th Mar 2019</c:v>
                </c:pt>
              </c:strCache>
            </c:strRef>
          </c:cat>
          <c:val>
            <c:numRef>
              <c:f>'[Chart in Microsoft PowerPoint]Sheet2'!$K$2:$K$18</c:f>
              <c:numCache>
                <c:formatCode>0%</c:formatCode>
                <c:ptCount val="17"/>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numCache>
            </c:numRef>
          </c:val>
          <c:smooth val="0"/>
          <c:extLst>
            <c:ext xmlns:c16="http://schemas.microsoft.com/office/drawing/2014/chart" uri="{C3380CC4-5D6E-409C-BE32-E72D297353CC}">
              <c16:uniqueId val="{00000001-7C6A-467F-AFF5-DAA075440F24}"/>
            </c:ext>
          </c:extLst>
        </c:ser>
        <c:dLbls>
          <c:showLegendKey val="0"/>
          <c:showVal val="0"/>
          <c:showCatName val="0"/>
          <c:showSerName val="0"/>
          <c:showPercent val="0"/>
          <c:showBubbleSize val="0"/>
        </c:dLbls>
        <c:smooth val="0"/>
        <c:axId val="356547056"/>
        <c:axId val="444516296"/>
      </c:lineChart>
      <c:catAx>
        <c:axId val="3565470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4516296"/>
        <c:crosses val="autoZero"/>
        <c:auto val="1"/>
        <c:lblAlgn val="ctr"/>
        <c:lblOffset val="100"/>
        <c:noMultiLvlLbl val="0"/>
      </c:catAx>
      <c:valAx>
        <c:axId val="444516296"/>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6547056"/>
        <c:crosses val="autoZero"/>
        <c:crossBetween val="between"/>
        <c:majorUnit val="0.1"/>
      </c:valAx>
      <c:spPr>
        <a:noFill/>
        <a:ln>
          <a:noFill/>
        </a:ln>
        <a:effectLst/>
      </c:spPr>
    </c:plotArea>
    <c:legend>
      <c:legendPos val="t"/>
      <c:layout>
        <c:manualLayout>
          <c:xMode val="edge"/>
          <c:yMode val="edge"/>
          <c:x val="0.23423962147927452"/>
          <c:y val="1.4195723846152844E-2"/>
          <c:w val="0.51587001774703201"/>
          <c:h val="7.569189011935474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pt>
    <dgm:pt modelId="{2B396966-FB9E-D046-AFC9-C9D049DAFB7A}" type="pres">
      <dgm:prSet presAssocID="{31E4CE0A-2AC8-8C4F-A17C-6F6D646CC739}" presName="child1Text" presStyleLbl="bgAcc1" presStyleIdx="0" presStyleCnt="4">
        <dgm:presLayoutVars>
          <dgm:bulletEnabled val="1"/>
        </dgm:presLayoutVars>
      </dgm:prSet>
      <dgm:spPr/>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pt>
    <dgm:pt modelId="{2203EB2E-B0FF-0040-B41E-9F6B92880208}" type="pres">
      <dgm:prSet presAssocID="{31E4CE0A-2AC8-8C4F-A17C-6F6D646CC739}" presName="child2Text" presStyleLbl="bgAcc1" presStyleIdx="1" presStyleCnt="4">
        <dgm:presLayoutVars>
          <dgm:bulletEnabled val="1"/>
        </dgm:presLayoutVars>
      </dgm:prSet>
      <dgm:spPr/>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pt>
    <dgm:pt modelId="{FABF50D0-C97F-F743-846F-5498D5884E68}" type="pres">
      <dgm:prSet presAssocID="{31E4CE0A-2AC8-8C4F-A17C-6F6D646CC739}" presName="child3Text" presStyleLbl="bgAcc1" presStyleIdx="2" presStyleCnt="4">
        <dgm:presLayoutVars>
          <dgm:bulletEnabled val="1"/>
        </dgm:presLayoutVars>
      </dgm:prSet>
      <dgm:spPr/>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pt>
    <dgm:pt modelId="{D267A478-CC6A-BE44-AA25-09F7A9C784B0}" type="pres">
      <dgm:prSet presAssocID="{31E4CE0A-2AC8-8C4F-A17C-6F6D646CC739}" presName="child4Text" presStyleLbl="bgAcc1" presStyleIdx="3" presStyleCnt="4">
        <dgm:presLayoutVars>
          <dgm:bulletEnabled val="1"/>
        </dgm:presLayoutVars>
      </dgm:prSet>
      <dgm:spPr/>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pt>
    <dgm:pt modelId="{73775ECF-C0EB-8043-8FC2-532DB438A405}" type="pres">
      <dgm:prSet presAssocID="{31E4CE0A-2AC8-8C4F-A17C-6F6D646CC739}" presName="quadrant2" presStyleLbl="node1" presStyleIdx="1" presStyleCnt="4">
        <dgm:presLayoutVars>
          <dgm:chMax val="1"/>
          <dgm:bulletEnabled val="1"/>
        </dgm:presLayoutVars>
      </dgm:prSet>
      <dgm:spPr/>
    </dgm:pt>
    <dgm:pt modelId="{6F9BEB40-E9CC-4E41-A18C-DE18D666E0FE}" type="pres">
      <dgm:prSet presAssocID="{31E4CE0A-2AC8-8C4F-A17C-6F6D646CC739}" presName="quadrant3" presStyleLbl="node1" presStyleIdx="2" presStyleCnt="4">
        <dgm:presLayoutVars>
          <dgm:chMax val="1"/>
          <dgm:bulletEnabled val="1"/>
        </dgm:presLayoutVars>
      </dgm:prSet>
      <dgm:spPr/>
    </dgm:pt>
    <dgm:pt modelId="{99E10085-A948-4647-8B6E-F94D54882B38}" type="pres">
      <dgm:prSet presAssocID="{31E4CE0A-2AC8-8C4F-A17C-6F6D646CC739}" presName="quadrant4" presStyleLbl="node1" presStyleIdx="3" presStyleCnt="4">
        <dgm:presLayoutVars>
          <dgm:chMax val="1"/>
          <dgm:bulletEnabled val="1"/>
        </dgm:presLayoutVars>
      </dgm:prSet>
      <dgm:spPr/>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19437A0A-1E22-4B4C-BF9C-BD2EA9D4601C}" type="presOf" srcId="{65F72BFC-9871-374F-A968-BCC86AD75576}" destId="{0D835C2A-1B9E-944E-948F-EB530348B775}" srcOrd="0" destOrd="0" presId="urn:microsoft.com/office/officeart/2005/8/layout/cycle4"/>
    <dgm:cxn modelId="{CD24352F-8B47-C04B-B7B5-D6597217F920}" type="presOf" srcId="{544E6606-F73E-094D-B300-6B5D623C34DF}" destId="{3AF40FDC-AC4D-834C-BF52-DDF12CC9E9E0}"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6275538-7D7C-E147-9DA9-52FC9EBCC009}" type="presOf" srcId="{6397C15C-CC64-C94B-A21C-B36136D4366D}" destId="{2B396966-FB9E-D046-AFC9-C9D049DAFB7A}" srcOrd="1" destOrd="0" presId="urn:microsoft.com/office/officeart/2005/8/layout/cycle4"/>
    <dgm:cxn modelId="{2433D85D-754A-EE45-BEE7-C0813A55E70F}" type="presOf" srcId="{A2F159E0-D615-F14B-B629-EB0EE72867F3}" destId="{73775ECF-C0EB-8043-8FC2-532DB438A40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B807C66F-CBF9-684F-86E6-A51338D06B52}" srcId="{40DF04A3-9747-8243-B54B-5DA94EA7516D}" destId="{095CB70C-5452-4548-84FD-2149C31FE51F}" srcOrd="0" destOrd="0" parTransId="{3A2980EC-77CB-DA4C-80D1-A1DAF51DEF97}" sibTransId="{C7AC0088-229A-1543-8750-536793132616}"/>
    <dgm:cxn modelId="{E4CC1852-457A-874E-BFBB-870C945A31E7}" srcId="{31E4CE0A-2AC8-8C4F-A17C-6F6D646CC739}" destId="{A2F159E0-D615-F14B-B629-EB0EE72867F3}" srcOrd="1" destOrd="0" parTransId="{3C6ADF62-65CC-B443-97DB-7E24EA2DBE22}" sibTransId="{1EE1EFF6-1299-A343-87A6-EF070A69C3EA}"/>
    <dgm:cxn modelId="{EEBFC557-9ECC-4A46-9F15-9052CE8E0943}" type="presOf" srcId="{2A098711-F564-5743-A040-EB5DA4FF5A20}" destId="{FABF50D0-C97F-F743-846F-5498D5884E68}" srcOrd="1"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85B7077D-9FF9-5144-865B-AFE741578D8D}" type="presOf" srcId="{76B689E9-C786-0B42-82FC-0A7DC8501E46}" destId="{6F9BEB40-E9CC-4E41-A18C-DE18D666E0FE}"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A3A9DF9C-B3DE-D84F-A96B-6B9E980D32E0}" type="presOf" srcId="{31E4CE0A-2AC8-8C4F-A17C-6F6D646CC739}" destId="{FFADC2A5-CD95-B341-A01E-849F02D98BA2}" srcOrd="0" destOrd="0" presId="urn:microsoft.com/office/officeart/2005/8/layout/cycle4"/>
    <dgm:cxn modelId="{26724EA1-D952-1E41-98E3-1C61975902D0}" type="presOf" srcId="{6397C15C-CC64-C94B-A21C-B36136D4366D}" destId="{E66A2F35-655A-0940-8FF6-F1110C960A23}"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218FCADB-258E-8642-8022-BC23D7B52B50}" srcId="{544E6606-F73E-094D-B300-6B5D623C34DF}" destId="{6397C15C-CC64-C94B-A21C-B36136D4366D}" srcOrd="0" destOrd="0" parTransId="{8D3D9575-14AD-6147-A26D-7B7FD36371EE}" sibTransId="{9CD74CFD-714E-9B4D-BDB1-2C7470CFF342}"/>
    <dgm:cxn modelId="{0138BEE1-8C36-B94D-BE0B-FB07D134127D}" type="presOf" srcId="{40DF04A3-9747-8243-B54B-5DA94EA7516D}" destId="{99E10085-A948-4647-8B6E-F94D54882B38}" srcOrd="0" destOrd="0" presId="urn:microsoft.com/office/officeart/2005/8/layout/cycle4"/>
    <dgm:cxn modelId="{52AEE7E2-A5EB-DA4D-B100-D89F9ED96186}" srcId="{76B689E9-C786-0B42-82FC-0A7DC8501E46}" destId="{2A098711-F564-5743-A040-EB5DA4FF5A20}" srcOrd="0" destOrd="0" parTransId="{CAEDD46A-D645-2B43-8BE4-81896990D79F}" sibTransId="{99B91D10-7A2A-6947-B56C-7B2728CA80CB}"/>
    <dgm:cxn modelId="{C794E6E3-861A-1742-A535-2E83A90FC9F8}" srcId="{31E4CE0A-2AC8-8C4F-A17C-6F6D646CC739}" destId="{76B689E9-C786-0B42-82FC-0A7DC8501E46}" srcOrd="2" destOrd="0" parTransId="{E9AB1CA2-F467-BA4D-AF39-245D1FA7F58F}" sibTransId="{FC39163C-D955-D242-88BD-9AF653273CA9}"/>
    <dgm:cxn modelId="{BAC44FE8-415D-CC41-8D67-6909DA9F6960}" srcId="{A2F159E0-D615-F14B-B629-EB0EE72867F3}" destId="{65F72BFC-9871-374F-A968-BCC86AD75576}" srcOrd="0" destOrd="0" parTransId="{A4E03BE6-16E9-6D44-AF68-977CB73A9E52}" sibTransId="{03EF59CE-A835-5545-B750-A75672785EE5}"/>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3E2AF-49AA-CB4F-B00D-DB214056373D}"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533709AA-DF11-E14B-83B0-2C545472ECC9}">
      <dgm:prSet phldrT="[Text]"/>
      <dgm:spPr/>
      <dgm:t>
        <a:bodyPr/>
        <a:lstStyle/>
        <a:p>
          <a:r>
            <a:rPr lang="en-US" dirty="0">
              <a:solidFill>
                <a:srgbClr val="FF0000"/>
              </a:solidFill>
            </a:rPr>
            <a:t>CHANGE</a:t>
          </a:r>
        </a:p>
      </dgm:t>
    </dgm:pt>
    <dgm:pt modelId="{A3686BBF-D93E-B24B-ADF5-D254280F8BEE}" type="parTrans" cxnId="{B105C97B-800C-1647-BD0D-410A64FB8679}">
      <dgm:prSet/>
      <dgm:spPr/>
      <dgm:t>
        <a:bodyPr/>
        <a:lstStyle/>
        <a:p>
          <a:endParaRPr lang="en-US"/>
        </a:p>
      </dgm:t>
    </dgm:pt>
    <dgm:pt modelId="{23C444FF-7658-5C43-A116-D09675B33D0A}" type="sibTrans" cxnId="{B105C97B-800C-1647-BD0D-410A64FB8679}">
      <dgm:prSet/>
      <dgm:spPr/>
      <dgm:t>
        <a:bodyPr/>
        <a:lstStyle/>
        <a:p>
          <a:endParaRPr lang="en-US"/>
        </a:p>
      </dgm:t>
    </dgm:pt>
    <dgm:pt modelId="{5671A7E4-8F5C-8C40-92C6-1EEFC12964B3}">
      <dgm:prSet custT="1"/>
      <dgm:spPr/>
      <dgm:t>
        <a:bodyPr/>
        <a:lstStyle/>
        <a:p>
          <a:r>
            <a:rPr lang="en-US" sz="1600" dirty="0"/>
            <a:t>Have a </a:t>
          </a:r>
        </a:p>
        <a:p>
          <a:r>
            <a:rPr lang="en-US" sz="2900" dirty="0"/>
            <a:t>Clear Aim</a:t>
          </a:r>
        </a:p>
      </dgm:t>
    </dgm:pt>
    <dgm:pt modelId="{19E44BA0-F0A4-9743-BFC6-E0396DBB3405}" type="parTrans" cxnId="{E412E98A-5F25-E84C-BB5A-29AB9D2836D8}">
      <dgm:prSet/>
      <dgm:spPr/>
      <dgm:t>
        <a:bodyPr/>
        <a:lstStyle/>
        <a:p>
          <a:endParaRPr lang="en-US"/>
        </a:p>
      </dgm:t>
    </dgm:pt>
    <dgm:pt modelId="{E8B74133-3964-4D46-B7CC-0ECFA69398DA}" type="sibTrans" cxnId="{E412E98A-5F25-E84C-BB5A-29AB9D2836D8}">
      <dgm:prSet/>
      <dgm:spPr/>
      <dgm:t>
        <a:bodyPr/>
        <a:lstStyle/>
        <a:p>
          <a:endParaRPr lang="en-US"/>
        </a:p>
      </dgm:t>
    </dgm:pt>
    <dgm:pt modelId="{C44E3244-8079-3E4A-B1D6-6C9C34617141}">
      <dgm:prSet phldrT="[Text]"/>
      <dgm:spPr/>
      <dgm:t>
        <a:bodyPr/>
        <a:lstStyle/>
        <a:p>
          <a:r>
            <a:rPr lang="en-US" dirty="0"/>
            <a:t>Understand Root Cause</a:t>
          </a:r>
        </a:p>
      </dgm:t>
    </dgm:pt>
    <dgm:pt modelId="{BD663FAA-9DBF-6B42-8033-F590F985581D}" type="parTrans" cxnId="{94D3FEAA-26D6-6D49-B778-EA935F539805}">
      <dgm:prSet/>
      <dgm:spPr/>
      <dgm:t>
        <a:bodyPr/>
        <a:lstStyle/>
        <a:p>
          <a:endParaRPr lang="en-US"/>
        </a:p>
      </dgm:t>
    </dgm:pt>
    <dgm:pt modelId="{29703000-E7CB-1246-85E9-87C85796D338}" type="sibTrans" cxnId="{94D3FEAA-26D6-6D49-B778-EA935F539805}">
      <dgm:prSet/>
      <dgm:spPr/>
      <dgm:t>
        <a:bodyPr/>
        <a:lstStyle/>
        <a:p>
          <a:endParaRPr lang="en-US"/>
        </a:p>
      </dgm:t>
    </dgm:pt>
    <dgm:pt modelId="{5A7E1803-5688-E44D-8BD6-4273C446316C}">
      <dgm:prSet phldrT="[Text]" custT="1"/>
      <dgm:spPr/>
      <dgm:t>
        <a:bodyPr/>
        <a:lstStyle/>
        <a:p>
          <a:r>
            <a:rPr lang="en-US" sz="2000" dirty="0"/>
            <a:t>Research</a:t>
          </a:r>
        </a:p>
        <a:p>
          <a:r>
            <a:rPr lang="en-US" sz="1600" dirty="0"/>
            <a:t>(Evidence-based changes)</a:t>
          </a:r>
        </a:p>
      </dgm:t>
    </dgm:pt>
    <dgm:pt modelId="{8BA16C0C-F136-0F45-9514-69095725DCD8}" type="parTrans" cxnId="{342B4E56-D262-FC4D-B080-6A850AC6AB5E}">
      <dgm:prSet/>
      <dgm:spPr/>
      <dgm:t>
        <a:bodyPr/>
        <a:lstStyle/>
        <a:p>
          <a:endParaRPr lang="en-US"/>
        </a:p>
      </dgm:t>
    </dgm:pt>
    <dgm:pt modelId="{81F24051-2765-0748-BC16-DD03B1EB78CB}" type="sibTrans" cxnId="{342B4E56-D262-FC4D-B080-6A850AC6AB5E}">
      <dgm:prSet/>
      <dgm:spPr/>
      <dgm:t>
        <a:bodyPr/>
        <a:lstStyle/>
        <a:p>
          <a:endParaRPr lang="en-US"/>
        </a:p>
      </dgm:t>
    </dgm:pt>
    <dgm:pt modelId="{13FCC9B2-2D59-B541-8876-7CB50D0AF2B4}">
      <dgm:prSet/>
      <dgm:spPr/>
      <dgm:t>
        <a:bodyPr/>
        <a:lstStyle/>
        <a:p>
          <a:r>
            <a:rPr lang="en-US" dirty="0"/>
            <a:t>Brainstorm</a:t>
          </a:r>
        </a:p>
      </dgm:t>
    </dgm:pt>
    <dgm:pt modelId="{CE7B0D63-1674-1C45-9133-82D558D99B91}" type="parTrans" cxnId="{7F2B7D20-6E17-E54F-B1DC-7874097DA3AE}">
      <dgm:prSet/>
      <dgm:spPr/>
      <dgm:t>
        <a:bodyPr/>
        <a:lstStyle/>
        <a:p>
          <a:endParaRPr lang="en-US"/>
        </a:p>
      </dgm:t>
    </dgm:pt>
    <dgm:pt modelId="{1A09CB0D-B940-BD42-BA05-F321806AE87B}" type="sibTrans" cxnId="{7F2B7D20-6E17-E54F-B1DC-7874097DA3AE}">
      <dgm:prSet/>
      <dgm:spPr/>
      <dgm:t>
        <a:bodyPr/>
        <a:lstStyle/>
        <a:p>
          <a:endParaRPr lang="en-US"/>
        </a:p>
      </dgm:t>
    </dgm:pt>
    <dgm:pt modelId="{9D93556F-2743-6043-AE28-BAAD79E4A3F1}">
      <dgm:prSet phldrT="[Text]"/>
      <dgm:spPr/>
      <dgm:t>
        <a:bodyPr/>
        <a:lstStyle/>
        <a:p>
          <a:r>
            <a:rPr lang="en-US" dirty="0"/>
            <a:t>Experience</a:t>
          </a:r>
        </a:p>
      </dgm:t>
    </dgm:pt>
    <dgm:pt modelId="{64B5496A-DB9B-9144-B0EE-CBBCC7834C15}" type="parTrans" cxnId="{4D55D5D4-7676-E447-B8CC-965917A3413F}">
      <dgm:prSet/>
      <dgm:spPr/>
      <dgm:t>
        <a:bodyPr/>
        <a:lstStyle/>
        <a:p>
          <a:endParaRPr lang="en-US"/>
        </a:p>
      </dgm:t>
    </dgm:pt>
    <dgm:pt modelId="{E80D9594-A18F-3546-939D-495764961A84}" type="sibTrans" cxnId="{4D55D5D4-7676-E447-B8CC-965917A3413F}">
      <dgm:prSet/>
      <dgm:spPr/>
      <dgm:t>
        <a:bodyPr/>
        <a:lstStyle/>
        <a:p>
          <a:endParaRPr lang="en-US"/>
        </a:p>
      </dgm:t>
    </dgm:pt>
    <dgm:pt modelId="{E566AD6B-66F3-9646-BCD0-773F0464775A}">
      <dgm:prSet/>
      <dgm:spPr/>
      <dgm:t>
        <a:bodyPr/>
        <a:lstStyle/>
        <a:p>
          <a:r>
            <a:rPr lang="en-US" dirty="0"/>
            <a:t>Listen to Voice of Customer</a:t>
          </a:r>
        </a:p>
      </dgm:t>
    </dgm:pt>
    <dgm:pt modelId="{568C6B41-6D37-004C-BAF6-1F7623D766D5}" type="parTrans" cxnId="{2C4959C4-2DAF-C04D-AF30-CF612C8BD344}">
      <dgm:prSet/>
      <dgm:spPr/>
    </dgm:pt>
    <dgm:pt modelId="{7780E855-9556-A841-89B0-4C890E8C715B}" type="sibTrans" cxnId="{2C4959C4-2DAF-C04D-AF30-CF612C8BD344}">
      <dgm:prSet/>
      <dgm:spPr/>
    </dgm:pt>
    <dgm:pt modelId="{BD648B68-1F48-094B-824E-72656912953A}" type="pres">
      <dgm:prSet presAssocID="{9BC3E2AF-49AA-CB4F-B00D-DB214056373D}" presName="cycle" presStyleCnt="0">
        <dgm:presLayoutVars>
          <dgm:chMax val="1"/>
          <dgm:dir/>
          <dgm:animLvl val="ctr"/>
          <dgm:resizeHandles val="exact"/>
        </dgm:presLayoutVars>
      </dgm:prSet>
      <dgm:spPr/>
    </dgm:pt>
    <dgm:pt modelId="{D0B0BB4C-FABE-7C4A-9D06-6D57C58B757A}" type="pres">
      <dgm:prSet presAssocID="{533709AA-DF11-E14B-83B0-2C545472ECC9}" presName="centerShape" presStyleLbl="node0" presStyleIdx="0" presStyleCnt="1"/>
      <dgm:spPr/>
    </dgm:pt>
    <dgm:pt modelId="{57B4D6C1-90BA-AD41-ADF9-F7B44D3CB0E1}" type="pres">
      <dgm:prSet presAssocID="{19E44BA0-F0A4-9743-BFC6-E0396DBB3405}" presName="parTrans" presStyleLbl="bgSibTrans2D1" presStyleIdx="0" presStyleCnt="6"/>
      <dgm:spPr/>
    </dgm:pt>
    <dgm:pt modelId="{1FB2A99B-2D65-B740-BA36-72F11498A909}" type="pres">
      <dgm:prSet presAssocID="{5671A7E4-8F5C-8C40-92C6-1EEFC12964B3}" presName="node" presStyleLbl="node1" presStyleIdx="0" presStyleCnt="6">
        <dgm:presLayoutVars>
          <dgm:bulletEnabled val="1"/>
        </dgm:presLayoutVars>
      </dgm:prSet>
      <dgm:spPr/>
    </dgm:pt>
    <dgm:pt modelId="{584AE0D8-7A94-F544-A5E2-CABF9084CA59}" type="pres">
      <dgm:prSet presAssocID="{BD663FAA-9DBF-6B42-8033-F590F985581D}" presName="parTrans" presStyleLbl="bgSibTrans2D1" presStyleIdx="1" presStyleCnt="6"/>
      <dgm:spPr/>
    </dgm:pt>
    <dgm:pt modelId="{F74944D6-A009-F84A-B70F-E9A07386E78F}" type="pres">
      <dgm:prSet presAssocID="{C44E3244-8079-3E4A-B1D6-6C9C34617141}" presName="node" presStyleLbl="node1" presStyleIdx="1" presStyleCnt="6">
        <dgm:presLayoutVars>
          <dgm:bulletEnabled val="1"/>
        </dgm:presLayoutVars>
      </dgm:prSet>
      <dgm:spPr/>
    </dgm:pt>
    <dgm:pt modelId="{EA1F5A24-E42E-2642-9980-9E201051003A}" type="pres">
      <dgm:prSet presAssocID="{568C6B41-6D37-004C-BAF6-1F7623D766D5}" presName="parTrans" presStyleLbl="bgSibTrans2D1" presStyleIdx="2" presStyleCnt="6"/>
      <dgm:spPr/>
    </dgm:pt>
    <dgm:pt modelId="{E8D9D327-099D-0E48-842E-B48EF3F01C80}" type="pres">
      <dgm:prSet presAssocID="{E566AD6B-66F3-9646-BCD0-773F0464775A}" presName="node" presStyleLbl="node1" presStyleIdx="2" presStyleCnt="6">
        <dgm:presLayoutVars>
          <dgm:bulletEnabled val="1"/>
        </dgm:presLayoutVars>
      </dgm:prSet>
      <dgm:spPr/>
    </dgm:pt>
    <dgm:pt modelId="{48B58A69-C90B-4F47-8E46-61844FAA1FC6}" type="pres">
      <dgm:prSet presAssocID="{64B5496A-DB9B-9144-B0EE-CBBCC7834C15}" presName="parTrans" presStyleLbl="bgSibTrans2D1" presStyleIdx="3" presStyleCnt="6"/>
      <dgm:spPr/>
    </dgm:pt>
    <dgm:pt modelId="{70743873-FC57-5346-BFA3-A8043843FB02}" type="pres">
      <dgm:prSet presAssocID="{9D93556F-2743-6043-AE28-BAAD79E4A3F1}" presName="node" presStyleLbl="node1" presStyleIdx="3" presStyleCnt="6">
        <dgm:presLayoutVars>
          <dgm:bulletEnabled val="1"/>
        </dgm:presLayoutVars>
      </dgm:prSet>
      <dgm:spPr/>
    </dgm:pt>
    <dgm:pt modelId="{9C686155-6C0B-DC4D-919E-8C2434FB9A62}" type="pres">
      <dgm:prSet presAssocID="{8BA16C0C-F136-0F45-9514-69095725DCD8}" presName="parTrans" presStyleLbl="bgSibTrans2D1" presStyleIdx="4" presStyleCnt="6"/>
      <dgm:spPr/>
    </dgm:pt>
    <dgm:pt modelId="{1E4B7B0D-8640-684D-8E03-7E82B7AA6147}" type="pres">
      <dgm:prSet presAssocID="{5A7E1803-5688-E44D-8BD6-4273C446316C}" presName="node" presStyleLbl="node1" presStyleIdx="4" presStyleCnt="6">
        <dgm:presLayoutVars>
          <dgm:bulletEnabled val="1"/>
        </dgm:presLayoutVars>
      </dgm:prSet>
      <dgm:spPr/>
    </dgm:pt>
    <dgm:pt modelId="{DA0BD51A-4725-1741-A71C-097FD84AC0A9}" type="pres">
      <dgm:prSet presAssocID="{CE7B0D63-1674-1C45-9133-82D558D99B91}" presName="parTrans" presStyleLbl="bgSibTrans2D1" presStyleIdx="5" presStyleCnt="6"/>
      <dgm:spPr/>
    </dgm:pt>
    <dgm:pt modelId="{93FA0169-048B-5E47-A2A3-7CC392018775}" type="pres">
      <dgm:prSet presAssocID="{13FCC9B2-2D59-B541-8876-7CB50D0AF2B4}" presName="node" presStyleLbl="node1" presStyleIdx="5" presStyleCnt="6">
        <dgm:presLayoutVars>
          <dgm:bulletEnabled val="1"/>
        </dgm:presLayoutVars>
      </dgm:prSet>
      <dgm:spPr/>
    </dgm:pt>
  </dgm:ptLst>
  <dgm:cxnLst>
    <dgm:cxn modelId="{8C087308-0358-914D-A915-785E8AA67A80}" type="presOf" srcId="{E566AD6B-66F3-9646-BCD0-773F0464775A}" destId="{E8D9D327-099D-0E48-842E-B48EF3F01C80}" srcOrd="0" destOrd="0" presId="urn:microsoft.com/office/officeart/2005/8/layout/radial4"/>
    <dgm:cxn modelId="{D2DE4514-BF6D-8F40-84AB-B519C3EF78E6}" type="presOf" srcId="{C44E3244-8079-3E4A-B1D6-6C9C34617141}" destId="{F74944D6-A009-F84A-B70F-E9A07386E78F}" srcOrd="0" destOrd="0" presId="urn:microsoft.com/office/officeart/2005/8/layout/radial4"/>
    <dgm:cxn modelId="{7F2B7D20-6E17-E54F-B1DC-7874097DA3AE}" srcId="{533709AA-DF11-E14B-83B0-2C545472ECC9}" destId="{13FCC9B2-2D59-B541-8876-7CB50D0AF2B4}" srcOrd="5" destOrd="0" parTransId="{CE7B0D63-1674-1C45-9133-82D558D99B91}" sibTransId="{1A09CB0D-B940-BD42-BA05-F321806AE87B}"/>
    <dgm:cxn modelId="{2533CE3B-CEA1-1247-A60B-AB52E9F7D524}" type="presOf" srcId="{533709AA-DF11-E14B-83B0-2C545472ECC9}" destId="{D0B0BB4C-FABE-7C4A-9D06-6D57C58B757A}" srcOrd="0" destOrd="0" presId="urn:microsoft.com/office/officeart/2005/8/layout/radial4"/>
    <dgm:cxn modelId="{718ECE3F-24C4-A346-BA34-3DC2351AC8F7}" type="presOf" srcId="{5671A7E4-8F5C-8C40-92C6-1EEFC12964B3}" destId="{1FB2A99B-2D65-B740-BA36-72F11498A909}" srcOrd="0" destOrd="0" presId="urn:microsoft.com/office/officeart/2005/8/layout/radial4"/>
    <dgm:cxn modelId="{342B4E56-D262-FC4D-B080-6A850AC6AB5E}" srcId="{533709AA-DF11-E14B-83B0-2C545472ECC9}" destId="{5A7E1803-5688-E44D-8BD6-4273C446316C}" srcOrd="4" destOrd="0" parTransId="{8BA16C0C-F136-0F45-9514-69095725DCD8}" sibTransId="{81F24051-2765-0748-BC16-DD03B1EB78CB}"/>
    <dgm:cxn modelId="{004D217A-129F-B14D-B968-A5F43F52B557}" type="presOf" srcId="{568C6B41-6D37-004C-BAF6-1F7623D766D5}" destId="{EA1F5A24-E42E-2642-9980-9E201051003A}" srcOrd="0" destOrd="0" presId="urn:microsoft.com/office/officeart/2005/8/layout/radial4"/>
    <dgm:cxn modelId="{B105C97B-800C-1647-BD0D-410A64FB8679}" srcId="{9BC3E2AF-49AA-CB4F-B00D-DB214056373D}" destId="{533709AA-DF11-E14B-83B0-2C545472ECC9}" srcOrd="0" destOrd="0" parTransId="{A3686BBF-D93E-B24B-ADF5-D254280F8BEE}" sibTransId="{23C444FF-7658-5C43-A116-D09675B33D0A}"/>
    <dgm:cxn modelId="{F326C57C-3009-B744-9EF7-F34F649F5B05}" type="presOf" srcId="{5A7E1803-5688-E44D-8BD6-4273C446316C}" destId="{1E4B7B0D-8640-684D-8E03-7E82B7AA6147}" srcOrd="0" destOrd="0" presId="urn:microsoft.com/office/officeart/2005/8/layout/radial4"/>
    <dgm:cxn modelId="{69739E80-5B7F-D446-B049-FB23DEA66024}" type="presOf" srcId="{9BC3E2AF-49AA-CB4F-B00D-DB214056373D}" destId="{BD648B68-1F48-094B-824E-72656912953A}" srcOrd="0" destOrd="0" presId="urn:microsoft.com/office/officeart/2005/8/layout/radial4"/>
    <dgm:cxn modelId="{E412E98A-5F25-E84C-BB5A-29AB9D2836D8}" srcId="{533709AA-DF11-E14B-83B0-2C545472ECC9}" destId="{5671A7E4-8F5C-8C40-92C6-1EEFC12964B3}" srcOrd="0" destOrd="0" parTransId="{19E44BA0-F0A4-9743-BFC6-E0396DBB3405}" sibTransId="{E8B74133-3964-4D46-B7CC-0ECFA69398DA}"/>
    <dgm:cxn modelId="{56B80295-48F7-BE41-BDD5-CA712AAA5E79}" type="presOf" srcId="{CE7B0D63-1674-1C45-9133-82D558D99B91}" destId="{DA0BD51A-4725-1741-A71C-097FD84AC0A9}" srcOrd="0" destOrd="0" presId="urn:microsoft.com/office/officeart/2005/8/layout/radial4"/>
    <dgm:cxn modelId="{529572A0-843E-074D-AD91-BC2462CB9327}" type="presOf" srcId="{8BA16C0C-F136-0F45-9514-69095725DCD8}" destId="{9C686155-6C0B-DC4D-919E-8C2434FB9A62}" srcOrd="0" destOrd="0" presId="urn:microsoft.com/office/officeart/2005/8/layout/radial4"/>
    <dgm:cxn modelId="{94D3FEAA-26D6-6D49-B778-EA935F539805}" srcId="{533709AA-DF11-E14B-83B0-2C545472ECC9}" destId="{C44E3244-8079-3E4A-B1D6-6C9C34617141}" srcOrd="1" destOrd="0" parTransId="{BD663FAA-9DBF-6B42-8033-F590F985581D}" sibTransId="{29703000-E7CB-1246-85E9-87C85796D338}"/>
    <dgm:cxn modelId="{DE9EACB3-6DEA-BE4A-81D2-FBB2450B4F5A}" type="presOf" srcId="{64B5496A-DB9B-9144-B0EE-CBBCC7834C15}" destId="{48B58A69-C90B-4F47-8E46-61844FAA1FC6}" srcOrd="0" destOrd="0" presId="urn:microsoft.com/office/officeart/2005/8/layout/radial4"/>
    <dgm:cxn modelId="{D88434BD-B69E-054A-A521-50AC6DF129B4}" type="presOf" srcId="{13FCC9B2-2D59-B541-8876-7CB50D0AF2B4}" destId="{93FA0169-048B-5E47-A2A3-7CC392018775}" srcOrd="0" destOrd="0" presId="urn:microsoft.com/office/officeart/2005/8/layout/radial4"/>
    <dgm:cxn modelId="{9632B5BD-44AC-9740-9483-5152E6E6262A}" type="presOf" srcId="{BD663FAA-9DBF-6B42-8033-F590F985581D}" destId="{584AE0D8-7A94-F544-A5E2-CABF9084CA59}" srcOrd="0" destOrd="0" presId="urn:microsoft.com/office/officeart/2005/8/layout/radial4"/>
    <dgm:cxn modelId="{2C4959C4-2DAF-C04D-AF30-CF612C8BD344}" srcId="{533709AA-DF11-E14B-83B0-2C545472ECC9}" destId="{E566AD6B-66F3-9646-BCD0-773F0464775A}" srcOrd="2" destOrd="0" parTransId="{568C6B41-6D37-004C-BAF6-1F7623D766D5}" sibTransId="{7780E855-9556-A841-89B0-4C890E8C715B}"/>
    <dgm:cxn modelId="{4D55D5D4-7676-E447-B8CC-965917A3413F}" srcId="{533709AA-DF11-E14B-83B0-2C545472ECC9}" destId="{9D93556F-2743-6043-AE28-BAAD79E4A3F1}" srcOrd="3" destOrd="0" parTransId="{64B5496A-DB9B-9144-B0EE-CBBCC7834C15}" sibTransId="{E80D9594-A18F-3546-939D-495764961A84}"/>
    <dgm:cxn modelId="{0D93BDE9-FA32-1241-ACC7-2527541AC5FB}" type="presOf" srcId="{19E44BA0-F0A4-9743-BFC6-E0396DBB3405}" destId="{57B4D6C1-90BA-AD41-ADF9-F7B44D3CB0E1}" srcOrd="0" destOrd="0" presId="urn:microsoft.com/office/officeart/2005/8/layout/radial4"/>
    <dgm:cxn modelId="{9F346EF7-9A30-C54B-BB8C-1BFF02A9947B}" type="presOf" srcId="{9D93556F-2743-6043-AE28-BAAD79E4A3F1}" destId="{70743873-FC57-5346-BFA3-A8043843FB02}" srcOrd="0" destOrd="0" presId="urn:microsoft.com/office/officeart/2005/8/layout/radial4"/>
    <dgm:cxn modelId="{3EB5D3BC-B84B-5E4B-81D2-4D3DAAC06D3B}" type="presParOf" srcId="{BD648B68-1F48-094B-824E-72656912953A}" destId="{D0B0BB4C-FABE-7C4A-9D06-6D57C58B757A}" srcOrd="0" destOrd="0" presId="urn:microsoft.com/office/officeart/2005/8/layout/radial4"/>
    <dgm:cxn modelId="{7B8946FC-3BC5-5844-BE9C-FAE50033CC3E}" type="presParOf" srcId="{BD648B68-1F48-094B-824E-72656912953A}" destId="{57B4D6C1-90BA-AD41-ADF9-F7B44D3CB0E1}" srcOrd="1" destOrd="0" presId="urn:microsoft.com/office/officeart/2005/8/layout/radial4"/>
    <dgm:cxn modelId="{28508DF7-64CF-8144-9960-59453E72724E}" type="presParOf" srcId="{BD648B68-1F48-094B-824E-72656912953A}" destId="{1FB2A99B-2D65-B740-BA36-72F11498A909}" srcOrd="2" destOrd="0" presId="urn:microsoft.com/office/officeart/2005/8/layout/radial4"/>
    <dgm:cxn modelId="{E9EB3085-9733-D94F-97A5-CC9E2F2F38ED}" type="presParOf" srcId="{BD648B68-1F48-094B-824E-72656912953A}" destId="{584AE0D8-7A94-F544-A5E2-CABF9084CA59}" srcOrd="3" destOrd="0" presId="urn:microsoft.com/office/officeart/2005/8/layout/radial4"/>
    <dgm:cxn modelId="{D4A875C7-E9F9-4B41-8E66-976D1FDBF04C}" type="presParOf" srcId="{BD648B68-1F48-094B-824E-72656912953A}" destId="{F74944D6-A009-F84A-B70F-E9A07386E78F}" srcOrd="4" destOrd="0" presId="urn:microsoft.com/office/officeart/2005/8/layout/radial4"/>
    <dgm:cxn modelId="{6F479006-54D7-034F-91F7-865FC0EDFAB4}" type="presParOf" srcId="{BD648B68-1F48-094B-824E-72656912953A}" destId="{EA1F5A24-E42E-2642-9980-9E201051003A}" srcOrd="5" destOrd="0" presId="urn:microsoft.com/office/officeart/2005/8/layout/radial4"/>
    <dgm:cxn modelId="{2352391C-A8D8-A147-8310-796C60017D12}" type="presParOf" srcId="{BD648B68-1F48-094B-824E-72656912953A}" destId="{E8D9D327-099D-0E48-842E-B48EF3F01C80}" srcOrd="6" destOrd="0" presId="urn:microsoft.com/office/officeart/2005/8/layout/radial4"/>
    <dgm:cxn modelId="{C30D6EB0-159B-9047-8CB1-C030B5C1142D}" type="presParOf" srcId="{BD648B68-1F48-094B-824E-72656912953A}" destId="{48B58A69-C90B-4F47-8E46-61844FAA1FC6}" srcOrd="7" destOrd="0" presId="urn:microsoft.com/office/officeart/2005/8/layout/radial4"/>
    <dgm:cxn modelId="{581666AB-124C-0A45-84F0-2621B94578F5}" type="presParOf" srcId="{BD648B68-1F48-094B-824E-72656912953A}" destId="{70743873-FC57-5346-BFA3-A8043843FB02}" srcOrd="8" destOrd="0" presId="urn:microsoft.com/office/officeart/2005/8/layout/radial4"/>
    <dgm:cxn modelId="{9904E554-503E-A348-B6B6-DE4157357FCB}" type="presParOf" srcId="{BD648B68-1F48-094B-824E-72656912953A}" destId="{9C686155-6C0B-DC4D-919E-8C2434FB9A62}" srcOrd="9" destOrd="0" presId="urn:microsoft.com/office/officeart/2005/8/layout/radial4"/>
    <dgm:cxn modelId="{BD98C344-579A-9E43-B483-0567BC1D1EF7}" type="presParOf" srcId="{BD648B68-1F48-094B-824E-72656912953A}" destId="{1E4B7B0D-8640-684D-8E03-7E82B7AA6147}" srcOrd="10" destOrd="0" presId="urn:microsoft.com/office/officeart/2005/8/layout/radial4"/>
    <dgm:cxn modelId="{3512143E-636B-F34B-A5C8-7441745005AD}" type="presParOf" srcId="{BD648B68-1F48-094B-824E-72656912953A}" destId="{DA0BD51A-4725-1741-A71C-097FD84AC0A9}" srcOrd="11" destOrd="0" presId="urn:microsoft.com/office/officeart/2005/8/layout/radial4"/>
    <dgm:cxn modelId="{EC8B79B1-190F-4443-B990-263EE3777D8C}" type="presParOf" srcId="{BD648B68-1F48-094B-824E-72656912953A}" destId="{93FA0169-048B-5E47-A2A3-7CC392018775}"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pt>
    <dgm:pt modelId="{2B396966-FB9E-D046-AFC9-C9D049DAFB7A}" type="pres">
      <dgm:prSet presAssocID="{31E4CE0A-2AC8-8C4F-A17C-6F6D646CC739}" presName="child1Text" presStyleLbl="bgAcc1" presStyleIdx="0" presStyleCnt="4">
        <dgm:presLayoutVars>
          <dgm:bulletEnabled val="1"/>
        </dgm:presLayoutVars>
      </dgm:prSet>
      <dgm:spPr/>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pt>
    <dgm:pt modelId="{2203EB2E-B0FF-0040-B41E-9F6B92880208}" type="pres">
      <dgm:prSet presAssocID="{31E4CE0A-2AC8-8C4F-A17C-6F6D646CC739}" presName="child2Text" presStyleLbl="bgAcc1" presStyleIdx="1" presStyleCnt="4">
        <dgm:presLayoutVars>
          <dgm:bulletEnabled val="1"/>
        </dgm:presLayoutVars>
      </dgm:prSet>
      <dgm:spPr/>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pt>
    <dgm:pt modelId="{FABF50D0-C97F-F743-846F-5498D5884E68}" type="pres">
      <dgm:prSet presAssocID="{31E4CE0A-2AC8-8C4F-A17C-6F6D646CC739}" presName="child3Text" presStyleLbl="bgAcc1" presStyleIdx="2" presStyleCnt="4">
        <dgm:presLayoutVars>
          <dgm:bulletEnabled val="1"/>
        </dgm:presLayoutVars>
      </dgm:prSet>
      <dgm:spPr/>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pt>
    <dgm:pt modelId="{D267A478-CC6A-BE44-AA25-09F7A9C784B0}" type="pres">
      <dgm:prSet presAssocID="{31E4CE0A-2AC8-8C4F-A17C-6F6D646CC739}" presName="child4Text" presStyleLbl="bgAcc1" presStyleIdx="3" presStyleCnt="4">
        <dgm:presLayoutVars>
          <dgm:bulletEnabled val="1"/>
        </dgm:presLayoutVars>
      </dgm:prSet>
      <dgm:spPr/>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pt>
    <dgm:pt modelId="{73775ECF-C0EB-8043-8FC2-532DB438A405}" type="pres">
      <dgm:prSet presAssocID="{31E4CE0A-2AC8-8C4F-A17C-6F6D646CC739}" presName="quadrant2" presStyleLbl="node1" presStyleIdx="1" presStyleCnt="4">
        <dgm:presLayoutVars>
          <dgm:chMax val="1"/>
          <dgm:bulletEnabled val="1"/>
        </dgm:presLayoutVars>
      </dgm:prSet>
      <dgm:spPr/>
    </dgm:pt>
    <dgm:pt modelId="{6F9BEB40-E9CC-4E41-A18C-DE18D666E0FE}" type="pres">
      <dgm:prSet presAssocID="{31E4CE0A-2AC8-8C4F-A17C-6F6D646CC739}" presName="quadrant3" presStyleLbl="node1" presStyleIdx="2" presStyleCnt="4">
        <dgm:presLayoutVars>
          <dgm:chMax val="1"/>
          <dgm:bulletEnabled val="1"/>
        </dgm:presLayoutVars>
      </dgm:prSet>
      <dgm:spPr/>
    </dgm:pt>
    <dgm:pt modelId="{99E10085-A948-4647-8B6E-F94D54882B38}" type="pres">
      <dgm:prSet presAssocID="{31E4CE0A-2AC8-8C4F-A17C-6F6D646CC739}" presName="quadrant4" presStyleLbl="node1" presStyleIdx="3" presStyleCnt="4">
        <dgm:presLayoutVars>
          <dgm:chMax val="1"/>
          <dgm:bulletEnabled val="1"/>
        </dgm:presLayoutVars>
      </dgm:prSet>
      <dgm:spPr/>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19437A0A-1E22-4B4C-BF9C-BD2EA9D4601C}" type="presOf" srcId="{65F72BFC-9871-374F-A968-BCC86AD75576}" destId="{0D835C2A-1B9E-944E-948F-EB530348B775}" srcOrd="0" destOrd="0" presId="urn:microsoft.com/office/officeart/2005/8/layout/cycle4"/>
    <dgm:cxn modelId="{CD24352F-8B47-C04B-B7B5-D6597217F920}" type="presOf" srcId="{544E6606-F73E-094D-B300-6B5D623C34DF}" destId="{3AF40FDC-AC4D-834C-BF52-DDF12CC9E9E0}"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6275538-7D7C-E147-9DA9-52FC9EBCC009}" type="presOf" srcId="{6397C15C-CC64-C94B-A21C-B36136D4366D}" destId="{2B396966-FB9E-D046-AFC9-C9D049DAFB7A}" srcOrd="1" destOrd="0" presId="urn:microsoft.com/office/officeart/2005/8/layout/cycle4"/>
    <dgm:cxn modelId="{2433D85D-754A-EE45-BEE7-C0813A55E70F}" type="presOf" srcId="{A2F159E0-D615-F14B-B629-EB0EE72867F3}" destId="{73775ECF-C0EB-8043-8FC2-532DB438A40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B807C66F-CBF9-684F-86E6-A51338D06B52}" srcId="{40DF04A3-9747-8243-B54B-5DA94EA7516D}" destId="{095CB70C-5452-4548-84FD-2149C31FE51F}" srcOrd="0" destOrd="0" parTransId="{3A2980EC-77CB-DA4C-80D1-A1DAF51DEF97}" sibTransId="{C7AC0088-229A-1543-8750-536793132616}"/>
    <dgm:cxn modelId="{E4CC1852-457A-874E-BFBB-870C945A31E7}" srcId="{31E4CE0A-2AC8-8C4F-A17C-6F6D646CC739}" destId="{A2F159E0-D615-F14B-B629-EB0EE72867F3}" srcOrd="1" destOrd="0" parTransId="{3C6ADF62-65CC-B443-97DB-7E24EA2DBE22}" sibTransId="{1EE1EFF6-1299-A343-87A6-EF070A69C3EA}"/>
    <dgm:cxn modelId="{EEBFC557-9ECC-4A46-9F15-9052CE8E0943}" type="presOf" srcId="{2A098711-F564-5743-A040-EB5DA4FF5A20}" destId="{FABF50D0-C97F-F743-846F-5498D5884E68}" srcOrd="1"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85B7077D-9FF9-5144-865B-AFE741578D8D}" type="presOf" srcId="{76B689E9-C786-0B42-82FC-0A7DC8501E46}" destId="{6F9BEB40-E9CC-4E41-A18C-DE18D666E0FE}"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A3A9DF9C-B3DE-D84F-A96B-6B9E980D32E0}" type="presOf" srcId="{31E4CE0A-2AC8-8C4F-A17C-6F6D646CC739}" destId="{FFADC2A5-CD95-B341-A01E-849F02D98BA2}" srcOrd="0" destOrd="0" presId="urn:microsoft.com/office/officeart/2005/8/layout/cycle4"/>
    <dgm:cxn modelId="{26724EA1-D952-1E41-98E3-1C61975902D0}" type="presOf" srcId="{6397C15C-CC64-C94B-A21C-B36136D4366D}" destId="{E66A2F35-655A-0940-8FF6-F1110C960A23}"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218FCADB-258E-8642-8022-BC23D7B52B50}" srcId="{544E6606-F73E-094D-B300-6B5D623C34DF}" destId="{6397C15C-CC64-C94B-A21C-B36136D4366D}" srcOrd="0" destOrd="0" parTransId="{8D3D9575-14AD-6147-A26D-7B7FD36371EE}" sibTransId="{9CD74CFD-714E-9B4D-BDB1-2C7470CFF342}"/>
    <dgm:cxn modelId="{0138BEE1-8C36-B94D-BE0B-FB07D134127D}" type="presOf" srcId="{40DF04A3-9747-8243-B54B-5DA94EA7516D}" destId="{99E10085-A948-4647-8B6E-F94D54882B38}" srcOrd="0" destOrd="0" presId="urn:microsoft.com/office/officeart/2005/8/layout/cycle4"/>
    <dgm:cxn modelId="{52AEE7E2-A5EB-DA4D-B100-D89F9ED96186}" srcId="{76B689E9-C786-0B42-82FC-0A7DC8501E46}" destId="{2A098711-F564-5743-A040-EB5DA4FF5A20}" srcOrd="0" destOrd="0" parTransId="{CAEDD46A-D645-2B43-8BE4-81896990D79F}" sibTransId="{99B91D10-7A2A-6947-B56C-7B2728CA80CB}"/>
    <dgm:cxn modelId="{C794E6E3-861A-1742-A535-2E83A90FC9F8}" srcId="{31E4CE0A-2AC8-8C4F-A17C-6F6D646CC739}" destId="{76B689E9-C786-0B42-82FC-0A7DC8501E46}" srcOrd="2" destOrd="0" parTransId="{E9AB1CA2-F467-BA4D-AF39-245D1FA7F58F}" sibTransId="{FC39163C-D955-D242-88BD-9AF653273CA9}"/>
    <dgm:cxn modelId="{BAC44FE8-415D-CC41-8D67-6909DA9F6960}" srcId="{A2F159E0-D615-F14B-B629-EB0EE72867F3}" destId="{65F72BFC-9871-374F-A968-BCC86AD75576}" srcOrd="0" destOrd="0" parTransId="{A4E03BE6-16E9-6D44-AF68-977CB73A9E52}" sibTransId="{03EF59CE-A835-5545-B750-A75672785EE5}"/>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pt>
    <dgm:pt modelId="{2B396966-FB9E-D046-AFC9-C9D049DAFB7A}" type="pres">
      <dgm:prSet presAssocID="{31E4CE0A-2AC8-8C4F-A17C-6F6D646CC739}" presName="child1Text" presStyleLbl="bgAcc1" presStyleIdx="0" presStyleCnt="4">
        <dgm:presLayoutVars>
          <dgm:bulletEnabled val="1"/>
        </dgm:presLayoutVars>
      </dgm:prSet>
      <dgm:spPr/>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pt>
    <dgm:pt modelId="{2203EB2E-B0FF-0040-B41E-9F6B92880208}" type="pres">
      <dgm:prSet presAssocID="{31E4CE0A-2AC8-8C4F-A17C-6F6D646CC739}" presName="child2Text" presStyleLbl="bgAcc1" presStyleIdx="1" presStyleCnt="4">
        <dgm:presLayoutVars>
          <dgm:bulletEnabled val="1"/>
        </dgm:presLayoutVars>
      </dgm:prSet>
      <dgm:spPr/>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pt>
    <dgm:pt modelId="{FABF50D0-C97F-F743-846F-5498D5884E68}" type="pres">
      <dgm:prSet presAssocID="{31E4CE0A-2AC8-8C4F-A17C-6F6D646CC739}" presName="child3Text" presStyleLbl="bgAcc1" presStyleIdx="2" presStyleCnt="4">
        <dgm:presLayoutVars>
          <dgm:bulletEnabled val="1"/>
        </dgm:presLayoutVars>
      </dgm:prSet>
      <dgm:spPr/>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pt>
    <dgm:pt modelId="{D267A478-CC6A-BE44-AA25-09F7A9C784B0}" type="pres">
      <dgm:prSet presAssocID="{31E4CE0A-2AC8-8C4F-A17C-6F6D646CC739}" presName="child4Text" presStyleLbl="bgAcc1" presStyleIdx="3" presStyleCnt="4">
        <dgm:presLayoutVars>
          <dgm:bulletEnabled val="1"/>
        </dgm:presLayoutVars>
      </dgm:prSet>
      <dgm:spPr/>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pt>
    <dgm:pt modelId="{73775ECF-C0EB-8043-8FC2-532DB438A405}" type="pres">
      <dgm:prSet presAssocID="{31E4CE0A-2AC8-8C4F-A17C-6F6D646CC739}" presName="quadrant2" presStyleLbl="node1" presStyleIdx="1" presStyleCnt="4">
        <dgm:presLayoutVars>
          <dgm:chMax val="1"/>
          <dgm:bulletEnabled val="1"/>
        </dgm:presLayoutVars>
      </dgm:prSet>
      <dgm:spPr/>
    </dgm:pt>
    <dgm:pt modelId="{6F9BEB40-E9CC-4E41-A18C-DE18D666E0FE}" type="pres">
      <dgm:prSet presAssocID="{31E4CE0A-2AC8-8C4F-A17C-6F6D646CC739}" presName="quadrant3" presStyleLbl="node1" presStyleIdx="2" presStyleCnt="4">
        <dgm:presLayoutVars>
          <dgm:chMax val="1"/>
          <dgm:bulletEnabled val="1"/>
        </dgm:presLayoutVars>
      </dgm:prSet>
      <dgm:spPr/>
    </dgm:pt>
    <dgm:pt modelId="{99E10085-A948-4647-8B6E-F94D54882B38}" type="pres">
      <dgm:prSet presAssocID="{31E4CE0A-2AC8-8C4F-A17C-6F6D646CC739}" presName="quadrant4" presStyleLbl="node1" presStyleIdx="3" presStyleCnt="4">
        <dgm:presLayoutVars>
          <dgm:chMax val="1"/>
          <dgm:bulletEnabled val="1"/>
        </dgm:presLayoutVars>
      </dgm:prSet>
      <dgm:spPr/>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19437A0A-1E22-4B4C-BF9C-BD2EA9D4601C}" type="presOf" srcId="{65F72BFC-9871-374F-A968-BCC86AD75576}" destId="{0D835C2A-1B9E-944E-948F-EB530348B775}" srcOrd="0" destOrd="0" presId="urn:microsoft.com/office/officeart/2005/8/layout/cycle4"/>
    <dgm:cxn modelId="{CD24352F-8B47-C04B-B7B5-D6597217F920}" type="presOf" srcId="{544E6606-F73E-094D-B300-6B5D623C34DF}" destId="{3AF40FDC-AC4D-834C-BF52-DDF12CC9E9E0}"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6275538-7D7C-E147-9DA9-52FC9EBCC009}" type="presOf" srcId="{6397C15C-CC64-C94B-A21C-B36136D4366D}" destId="{2B396966-FB9E-D046-AFC9-C9D049DAFB7A}" srcOrd="1" destOrd="0" presId="urn:microsoft.com/office/officeart/2005/8/layout/cycle4"/>
    <dgm:cxn modelId="{2433D85D-754A-EE45-BEE7-C0813A55E70F}" type="presOf" srcId="{A2F159E0-D615-F14B-B629-EB0EE72867F3}" destId="{73775ECF-C0EB-8043-8FC2-532DB438A40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B807C66F-CBF9-684F-86E6-A51338D06B52}" srcId="{40DF04A3-9747-8243-B54B-5DA94EA7516D}" destId="{095CB70C-5452-4548-84FD-2149C31FE51F}" srcOrd="0" destOrd="0" parTransId="{3A2980EC-77CB-DA4C-80D1-A1DAF51DEF97}" sibTransId="{C7AC0088-229A-1543-8750-536793132616}"/>
    <dgm:cxn modelId="{E4CC1852-457A-874E-BFBB-870C945A31E7}" srcId="{31E4CE0A-2AC8-8C4F-A17C-6F6D646CC739}" destId="{A2F159E0-D615-F14B-B629-EB0EE72867F3}" srcOrd="1" destOrd="0" parTransId="{3C6ADF62-65CC-B443-97DB-7E24EA2DBE22}" sibTransId="{1EE1EFF6-1299-A343-87A6-EF070A69C3EA}"/>
    <dgm:cxn modelId="{EEBFC557-9ECC-4A46-9F15-9052CE8E0943}" type="presOf" srcId="{2A098711-F564-5743-A040-EB5DA4FF5A20}" destId="{FABF50D0-C97F-F743-846F-5498D5884E68}" srcOrd="1"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85B7077D-9FF9-5144-865B-AFE741578D8D}" type="presOf" srcId="{76B689E9-C786-0B42-82FC-0A7DC8501E46}" destId="{6F9BEB40-E9CC-4E41-A18C-DE18D666E0FE}"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A3A9DF9C-B3DE-D84F-A96B-6B9E980D32E0}" type="presOf" srcId="{31E4CE0A-2AC8-8C4F-A17C-6F6D646CC739}" destId="{FFADC2A5-CD95-B341-A01E-849F02D98BA2}" srcOrd="0" destOrd="0" presId="urn:microsoft.com/office/officeart/2005/8/layout/cycle4"/>
    <dgm:cxn modelId="{26724EA1-D952-1E41-98E3-1C61975902D0}" type="presOf" srcId="{6397C15C-CC64-C94B-A21C-B36136D4366D}" destId="{E66A2F35-655A-0940-8FF6-F1110C960A23}"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218FCADB-258E-8642-8022-BC23D7B52B50}" srcId="{544E6606-F73E-094D-B300-6B5D623C34DF}" destId="{6397C15C-CC64-C94B-A21C-B36136D4366D}" srcOrd="0" destOrd="0" parTransId="{8D3D9575-14AD-6147-A26D-7B7FD36371EE}" sibTransId="{9CD74CFD-714E-9B4D-BDB1-2C7470CFF342}"/>
    <dgm:cxn modelId="{0138BEE1-8C36-B94D-BE0B-FB07D134127D}" type="presOf" srcId="{40DF04A3-9747-8243-B54B-5DA94EA7516D}" destId="{99E10085-A948-4647-8B6E-F94D54882B38}" srcOrd="0" destOrd="0" presId="urn:microsoft.com/office/officeart/2005/8/layout/cycle4"/>
    <dgm:cxn modelId="{52AEE7E2-A5EB-DA4D-B100-D89F9ED96186}" srcId="{76B689E9-C786-0B42-82FC-0A7DC8501E46}" destId="{2A098711-F564-5743-A040-EB5DA4FF5A20}" srcOrd="0" destOrd="0" parTransId="{CAEDD46A-D645-2B43-8BE4-81896990D79F}" sibTransId="{99B91D10-7A2A-6947-B56C-7B2728CA80CB}"/>
    <dgm:cxn modelId="{C794E6E3-861A-1742-A535-2E83A90FC9F8}" srcId="{31E4CE0A-2AC8-8C4F-A17C-6F6D646CC739}" destId="{76B689E9-C786-0B42-82FC-0A7DC8501E46}" srcOrd="2" destOrd="0" parTransId="{E9AB1CA2-F467-BA4D-AF39-245D1FA7F58F}" sibTransId="{FC39163C-D955-D242-88BD-9AF653273CA9}"/>
    <dgm:cxn modelId="{BAC44FE8-415D-CC41-8D67-6909DA9F6960}" srcId="{A2F159E0-D615-F14B-B629-EB0EE72867F3}" destId="{65F72BFC-9871-374F-A968-BCC86AD75576}" srcOrd="0" destOrd="0" parTransId="{A4E03BE6-16E9-6D44-AF68-977CB73A9E52}" sibTransId="{03EF59CE-A835-5545-B750-A75672785EE5}"/>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03DDDF-C757-CA47-BF68-76E4EA72F7F3}"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3B4B4D81-7DA7-3541-A9B9-8008D3A1098C}">
      <dgm:prSet phldrT="[Text]"/>
      <dgm:spPr/>
      <dgm:t>
        <a:bodyPr/>
        <a:lstStyle/>
        <a:p>
          <a:r>
            <a:rPr lang="en-US" dirty="0"/>
            <a:t>ACT</a:t>
          </a:r>
        </a:p>
      </dgm:t>
    </dgm:pt>
    <dgm:pt modelId="{0F7052AA-E630-5845-A063-58B25190461E}" type="parTrans" cxnId="{9F47B578-1520-BF4C-A322-BC5C331ECF0A}">
      <dgm:prSet/>
      <dgm:spPr/>
      <dgm:t>
        <a:bodyPr/>
        <a:lstStyle/>
        <a:p>
          <a:endParaRPr lang="en-US"/>
        </a:p>
      </dgm:t>
    </dgm:pt>
    <dgm:pt modelId="{2796A1B1-4367-C14D-A120-36117677B177}" type="sibTrans" cxnId="{9F47B578-1520-BF4C-A322-BC5C331ECF0A}">
      <dgm:prSet/>
      <dgm:spPr/>
      <dgm:t>
        <a:bodyPr/>
        <a:lstStyle/>
        <a:p>
          <a:endParaRPr lang="en-US"/>
        </a:p>
      </dgm:t>
    </dgm:pt>
    <dgm:pt modelId="{C8CB48A4-6554-D145-9B48-40280148BDB6}">
      <dgm:prSet phldrT="[Text]"/>
      <dgm:spPr/>
      <dgm:t>
        <a:bodyPr/>
        <a:lstStyle/>
        <a:p>
          <a:r>
            <a:rPr lang="en-US" dirty="0"/>
            <a:t>PLAN</a:t>
          </a:r>
        </a:p>
      </dgm:t>
    </dgm:pt>
    <dgm:pt modelId="{87C4FCEF-3E4D-C44E-93F2-CF72D4243FEC}" type="parTrans" cxnId="{542DFF63-C821-8D46-8A80-F2C1AB71F5E3}">
      <dgm:prSet/>
      <dgm:spPr/>
      <dgm:t>
        <a:bodyPr/>
        <a:lstStyle/>
        <a:p>
          <a:endParaRPr lang="en-US"/>
        </a:p>
      </dgm:t>
    </dgm:pt>
    <dgm:pt modelId="{DFF59A8F-C683-7A4C-B4B3-9BBA617D2E13}" type="sibTrans" cxnId="{542DFF63-C821-8D46-8A80-F2C1AB71F5E3}">
      <dgm:prSet/>
      <dgm:spPr/>
      <dgm:t>
        <a:bodyPr/>
        <a:lstStyle/>
        <a:p>
          <a:endParaRPr lang="en-US"/>
        </a:p>
      </dgm:t>
    </dgm:pt>
    <dgm:pt modelId="{62B602E5-761B-A34B-9C06-10141133C5C5}">
      <dgm:prSet phldrT="[Text]"/>
      <dgm:spPr/>
      <dgm:t>
        <a:bodyPr/>
        <a:lstStyle/>
        <a:p>
          <a:r>
            <a:rPr lang="en-US" dirty="0"/>
            <a:t>DO</a:t>
          </a:r>
        </a:p>
      </dgm:t>
    </dgm:pt>
    <dgm:pt modelId="{246C21D7-307C-A245-89C4-76CF7FF42A4B}" type="parTrans" cxnId="{21E24B45-6605-9B4E-8331-990F11529A0C}">
      <dgm:prSet/>
      <dgm:spPr/>
      <dgm:t>
        <a:bodyPr/>
        <a:lstStyle/>
        <a:p>
          <a:endParaRPr lang="en-US"/>
        </a:p>
      </dgm:t>
    </dgm:pt>
    <dgm:pt modelId="{CAA81EA6-A4C3-8F47-9A22-2180AAB32EE0}" type="sibTrans" cxnId="{21E24B45-6605-9B4E-8331-990F11529A0C}">
      <dgm:prSet/>
      <dgm:spPr/>
      <dgm:t>
        <a:bodyPr/>
        <a:lstStyle/>
        <a:p>
          <a:endParaRPr lang="en-US"/>
        </a:p>
      </dgm:t>
    </dgm:pt>
    <dgm:pt modelId="{66BBD2A3-78BF-3245-9197-DCF10E92D9F6}">
      <dgm:prSet phldrT="[Text]"/>
      <dgm:spPr/>
      <dgm:t>
        <a:bodyPr/>
        <a:lstStyle/>
        <a:p>
          <a:r>
            <a:rPr lang="en-US" dirty="0"/>
            <a:t>CHECK</a:t>
          </a:r>
        </a:p>
      </dgm:t>
    </dgm:pt>
    <dgm:pt modelId="{DE065C1E-0D73-7042-8693-0DAE9976DEC4}" type="sibTrans" cxnId="{87C26390-CEB2-D245-921D-0A8B7EEF1368}">
      <dgm:prSet/>
      <dgm:spPr/>
      <dgm:t>
        <a:bodyPr/>
        <a:lstStyle/>
        <a:p>
          <a:endParaRPr lang="en-US"/>
        </a:p>
      </dgm:t>
    </dgm:pt>
    <dgm:pt modelId="{EB71E62B-E0F1-E148-BE72-C9417BADE448}" type="parTrans" cxnId="{87C26390-CEB2-D245-921D-0A8B7EEF1368}">
      <dgm:prSet/>
      <dgm:spPr/>
      <dgm:t>
        <a:bodyPr/>
        <a:lstStyle/>
        <a:p>
          <a:endParaRPr lang="en-US"/>
        </a:p>
      </dgm:t>
    </dgm:pt>
    <dgm:pt modelId="{D9BFD3FD-B4B9-BA4B-820B-B02462B27E10}" type="pres">
      <dgm:prSet presAssocID="{4503DDDF-C757-CA47-BF68-76E4EA72F7F3}" presName="cycleMatrixDiagram" presStyleCnt="0">
        <dgm:presLayoutVars>
          <dgm:chMax val="1"/>
          <dgm:dir/>
          <dgm:animLvl val="lvl"/>
          <dgm:resizeHandles val="exact"/>
        </dgm:presLayoutVars>
      </dgm:prSet>
      <dgm:spPr/>
    </dgm:pt>
    <dgm:pt modelId="{65BE9DC9-8FF1-F648-89CB-0063A4058B8A}" type="pres">
      <dgm:prSet presAssocID="{4503DDDF-C757-CA47-BF68-76E4EA72F7F3}" presName="children" presStyleCnt="0"/>
      <dgm:spPr/>
    </dgm:pt>
    <dgm:pt modelId="{583B448F-8F00-D346-B061-7AB0D4C19F10}" type="pres">
      <dgm:prSet presAssocID="{4503DDDF-C757-CA47-BF68-76E4EA72F7F3}" presName="childPlaceholder" presStyleCnt="0"/>
      <dgm:spPr/>
    </dgm:pt>
    <dgm:pt modelId="{235C25E0-3E4D-954A-B56C-3B890918B09D}" type="pres">
      <dgm:prSet presAssocID="{4503DDDF-C757-CA47-BF68-76E4EA72F7F3}" presName="circle" presStyleCnt="0"/>
      <dgm:spPr/>
    </dgm:pt>
    <dgm:pt modelId="{031619AC-9804-434D-B44F-103DC8F71531}" type="pres">
      <dgm:prSet presAssocID="{4503DDDF-C757-CA47-BF68-76E4EA72F7F3}" presName="quadrant1" presStyleLbl="node1" presStyleIdx="0" presStyleCnt="4" custScaleX="68197" custScaleY="70981" custLinFactNeighborX="13005" custLinFactNeighborY="14515">
        <dgm:presLayoutVars>
          <dgm:chMax val="1"/>
          <dgm:bulletEnabled val="1"/>
        </dgm:presLayoutVars>
      </dgm:prSet>
      <dgm:spPr/>
    </dgm:pt>
    <dgm:pt modelId="{48E8B77C-A91A-714D-9C44-FA3BAB5ECF69}" type="pres">
      <dgm:prSet presAssocID="{4503DDDF-C757-CA47-BF68-76E4EA72F7F3}" presName="quadrant2" presStyleLbl="node1" presStyleIdx="1" presStyleCnt="4" custScaleX="68197" custScaleY="70981" custLinFactNeighborX="-17014" custLinFactNeighborY="15017">
        <dgm:presLayoutVars>
          <dgm:chMax val="1"/>
          <dgm:bulletEnabled val="1"/>
        </dgm:presLayoutVars>
      </dgm:prSet>
      <dgm:spPr/>
    </dgm:pt>
    <dgm:pt modelId="{736C39C5-8476-494A-87F6-76B9CCBDF7A1}" type="pres">
      <dgm:prSet presAssocID="{4503DDDF-C757-CA47-BF68-76E4EA72F7F3}" presName="quadrant3" presStyleLbl="node1" presStyleIdx="2" presStyleCnt="4" custScaleX="68197" custScaleY="70981" custLinFactNeighborX="-18010" custLinFactNeighborY="-16017">
        <dgm:presLayoutVars>
          <dgm:chMax val="1"/>
          <dgm:bulletEnabled val="1"/>
        </dgm:presLayoutVars>
      </dgm:prSet>
      <dgm:spPr/>
    </dgm:pt>
    <dgm:pt modelId="{68D86A6B-A39D-A24F-B43A-360D8C1A5C61}" type="pres">
      <dgm:prSet presAssocID="{4503DDDF-C757-CA47-BF68-76E4EA72F7F3}" presName="quadrant4" presStyleLbl="node1" presStyleIdx="3" presStyleCnt="4" custScaleX="68197" custScaleY="70981" custLinFactNeighborX="14008" custLinFactNeighborY="-15016">
        <dgm:presLayoutVars>
          <dgm:chMax val="1"/>
          <dgm:bulletEnabled val="1"/>
        </dgm:presLayoutVars>
      </dgm:prSet>
      <dgm:spPr/>
    </dgm:pt>
    <dgm:pt modelId="{76DAB45F-A02F-5B4F-BEAB-7B2305FB75A2}" type="pres">
      <dgm:prSet presAssocID="{4503DDDF-C757-CA47-BF68-76E4EA72F7F3}" presName="quadrantPlaceholder" presStyleCnt="0"/>
      <dgm:spPr/>
    </dgm:pt>
    <dgm:pt modelId="{EF33B2E5-636B-0A48-A35B-78E5BE467085}" type="pres">
      <dgm:prSet presAssocID="{4503DDDF-C757-CA47-BF68-76E4EA72F7F3}" presName="center1" presStyleLbl="fgShp" presStyleIdx="0" presStyleCnt="2"/>
      <dgm:spPr/>
    </dgm:pt>
    <dgm:pt modelId="{79C7222F-CD8E-BF41-9C86-307444CE470B}" type="pres">
      <dgm:prSet presAssocID="{4503DDDF-C757-CA47-BF68-76E4EA72F7F3}" presName="center2" presStyleLbl="fgShp" presStyleIdx="1" presStyleCnt="2"/>
      <dgm:spPr/>
    </dgm:pt>
  </dgm:ptLst>
  <dgm:cxnLst>
    <dgm:cxn modelId="{8A38C314-B00F-4F40-B2AC-51AF20EE6C53}" type="presOf" srcId="{62B602E5-761B-A34B-9C06-10141133C5C5}" destId="{736C39C5-8476-494A-87F6-76B9CCBDF7A1}" srcOrd="0" destOrd="0" presId="urn:microsoft.com/office/officeart/2005/8/layout/cycle4"/>
    <dgm:cxn modelId="{ABC5CC31-A401-554E-BF8C-6576141CDD79}" type="presOf" srcId="{3B4B4D81-7DA7-3541-A9B9-8008D3A1098C}" destId="{031619AC-9804-434D-B44F-103DC8F71531}" srcOrd="0" destOrd="0" presId="urn:microsoft.com/office/officeart/2005/8/layout/cycle4"/>
    <dgm:cxn modelId="{FAB1B738-635C-934B-A83B-B728763EC478}" type="presOf" srcId="{C8CB48A4-6554-D145-9B48-40280148BDB6}" destId="{48E8B77C-A91A-714D-9C44-FA3BAB5ECF69}" srcOrd="0" destOrd="0" presId="urn:microsoft.com/office/officeart/2005/8/layout/cycle4"/>
    <dgm:cxn modelId="{542DFF63-C821-8D46-8A80-F2C1AB71F5E3}" srcId="{4503DDDF-C757-CA47-BF68-76E4EA72F7F3}" destId="{C8CB48A4-6554-D145-9B48-40280148BDB6}" srcOrd="1" destOrd="0" parTransId="{87C4FCEF-3E4D-C44E-93F2-CF72D4243FEC}" sibTransId="{DFF59A8F-C683-7A4C-B4B3-9BBA617D2E13}"/>
    <dgm:cxn modelId="{21E24B45-6605-9B4E-8331-990F11529A0C}" srcId="{4503DDDF-C757-CA47-BF68-76E4EA72F7F3}" destId="{62B602E5-761B-A34B-9C06-10141133C5C5}" srcOrd="2" destOrd="0" parTransId="{246C21D7-307C-A245-89C4-76CF7FF42A4B}" sibTransId="{CAA81EA6-A4C3-8F47-9A22-2180AAB32EE0}"/>
    <dgm:cxn modelId="{A168DA67-765D-E142-8270-1FC3F1CAB5F5}" type="presOf" srcId="{66BBD2A3-78BF-3245-9197-DCF10E92D9F6}" destId="{68D86A6B-A39D-A24F-B43A-360D8C1A5C61}" srcOrd="0" destOrd="0" presId="urn:microsoft.com/office/officeart/2005/8/layout/cycle4"/>
    <dgm:cxn modelId="{9F47B578-1520-BF4C-A322-BC5C331ECF0A}" srcId="{4503DDDF-C757-CA47-BF68-76E4EA72F7F3}" destId="{3B4B4D81-7DA7-3541-A9B9-8008D3A1098C}" srcOrd="0" destOrd="0" parTransId="{0F7052AA-E630-5845-A063-58B25190461E}" sibTransId="{2796A1B1-4367-C14D-A120-36117677B177}"/>
    <dgm:cxn modelId="{87C26390-CEB2-D245-921D-0A8B7EEF1368}" srcId="{4503DDDF-C757-CA47-BF68-76E4EA72F7F3}" destId="{66BBD2A3-78BF-3245-9197-DCF10E92D9F6}" srcOrd="3" destOrd="0" parTransId="{EB71E62B-E0F1-E148-BE72-C9417BADE448}" sibTransId="{DE065C1E-0D73-7042-8693-0DAE9976DEC4}"/>
    <dgm:cxn modelId="{BBA271C7-3877-EC4D-B2D5-7AAAE16C9888}" type="presOf" srcId="{4503DDDF-C757-CA47-BF68-76E4EA72F7F3}" destId="{D9BFD3FD-B4B9-BA4B-820B-B02462B27E10}" srcOrd="0" destOrd="0" presId="urn:microsoft.com/office/officeart/2005/8/layout/cycle4"/>
    <dgm:cxn modelId="{88ED17E0-8F9D-F448-B1FA-A68422B452F9}" type="presParOf" srcId="{D9BFD3FD-B4B9-BA4B-820B-B02462B27E10}" destId="{65BE9DC9-8FF1-F648-89CB-0063A4058B8A}" srcOrd="0" destOrd="0" presId="urn:microsoft.com/office/officeart/2005/8/layout/cycle4"/>
    <dgm:cxn modelId="{A1D952B9-5CDC-AB4E-B743-55670201B7C1}" type="presParOf" srcId="{65BE9DC9-8FF1-F648-89CB-0063A4058B8A}" destId="{583B448F-8F00-D346-B061-7AB0D4C19F10}" srcOrd="0" destOrd="0" presId="urn:microsoft.com/office/officeart/2005/8/layout/cycle4"/>
    <dgm:cxn modelId="{47D3DEAD-D667-4D4D-9AB5-E33AAF90F01E}" type="presParOf" srcId="{D9BFD3FD-B4B9-BA4B-820B-B02462B27E10}" destId="{235C25E0-3E4D-954A-B56C-3B890918B09D}" srcOrd="1" destOrd="0" presId="urn:microsoft.com/office/officeart/2005/8/layout/cycle4"/>
    <dgm:cxn modelId="{5D121256-4A4C-394D-9B35-2C6D6287E17A}" type="presParOf" srcId="{235C25E0-3E4D-954A-B56C-3B890918B09D}" destId="{031619AC-9804-434D-B44F-103DC8F71531}" srcOrd="0" destOrd="0" presId="urn:microsoft.com/office/officeart/2005/8/layout/cycle4"/>
    <dgm:cxn modelId="{07C91476-A53B-AF42-AC50-94FDDCC2B1D3}" type="presParOf" srcId="{235C25E0-3E4D-954A-B56C-3B890918B09D}" destId="{48E8B77C-A91A-714D-9C44-FA3BAB5ECF69}" srcOrd="1" destOrd="0" presId="urn:microsoft.com/office/officeart/2005/8/layout/cycle4"/>
    <dgm:cxn modelId="{842153D3-3532-D246-B56F-EC85A79686F2}" type="presParOf" srcId="{235C25E0-3E4D-954A-B56C-3B890918B09D}" destId="{736C39C5-8476-494A-87F6-76B9CCBDF7A1}" srcOrd="2" destOrd="0" presId="urn:microsoft.com/office/officeart/2005/8/layout/cycle4"/>
    <dgm:cxn modelId="{0D1B97CC-6B3F-1447-A7B8-DEEF9A14537E}" type="presParOf" srcId="{235C25E0-3E4D-954A-B56C-3B890918B09D}" destId="{68D86A6B-A39D-A24F-B43A-360D8C1A5C61}" srcOrd="3" destOrd="0" presId="urn:microsoft.com/office/officeart/2005/8/layout/cycle4"/>
    <dgm:cxn modelId="{1A8B6176-7DBB-0541-8B24-9FF37B07D123}" type="presParOf" srcId="{235C25E0-3E4D-954A-B56C-3B890918B09D}" destId="{76DAB45F-A02F-5B4F-BEAB-7B2305FB75A2}" srcOrd="4" destOrd="0" presId="urn:microsoft.com/office/officeart/2005/8/layout/cycle4"/>
    <dgm:cxn modelId="{8BCB2C14-C10B-6248-BFF2-A47E29EE34AC}" type="presParOf" srcId="{D9BFD3FD-B4B9-BA4B-820B-B02462B27E10}" destId="{EF33B2E5-636B-0A48-A35B-78E5BE467085}" srcOrd="2" destOrd="0" presId="urn:microsoft.com/office/officeart/2005/8/layout/cycle4"/>
    <dgm:cxn modelId="{C51C6D94-9AA1-4345-8150-D41A9C7E211D}" type="presParOf" srcId="{D9BFD3FD-B4B9-BA4B-820B-B02462B27E10}" destId="{79C7222F-CD8E-BF41-9C86-307444CE470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58DD17-865B-C544-B4B1-9B92B70D57CA}" type="doc">
      <dgm:prSet loTypeId="urn:microsoft.com/office/officeart/2005/8/layout/process1" loCatId="" qsTypeId="urn:microsoft.com/office/officeart/2005/8/quickstyle/simple4" qsCatId="simple" csTypeId="urn:microsoft.com/office/officeart/2005/8/colors/accent1_2" csCatId="accent1" phldr="0"/>
      <dgm:spPr/>
    </dgm:pt>
    <dgm:pt modelId="{5E2A08E8-1CF0-9D41-8D2F-1A6CB0053FBF}">
      <dgm:prSet phldrT="[Text]" phldr="1"/>
      <dgm:spPr/>
      <dgm:t>
        <a:bodyPr/>
        <a:lstStyle/>
        <a:p>
          <a:endParaRPr lang="en-US"/>
        </a:p>
      </dgm:t>
    </dgm:pt>
    <dgm:pt modelId="{244628D1-B95D-F64A-8E0F-3BC34AA07374}" type="parTrans" cxnId="{9EE127E2-F1DE-CE48-BD8C-E63D9A2E75C2}">
      <dgm:prSet/>
      <dgm:spPr/>
      <dgm:t>
        <a:bodyPr/>
        <a:lstStyle/>
        <a:p>
          <a:endParaRPr lang="en-US"/>
        </a:p>
      </dgm:t>
    </dgm:pt>
    <dgm:pt modelId="{05E0C580-F0E6-FD4F-B6D5-412A55B74068}" type="sibTrans" cxnId="{9EE127E2-F1DE-CE48-BD8C-E63D9A2E75C2}">
      <dgm:prSet/>
      <dgm:spPr/>
      <dgm:t>
        <a:bodyPr/>
        <a:lstStyle/>
        <a:p>
          <a:endParaRPr lang="en-US"/>
        </a:p>
      </dgm:t>
    </dgm:pt>
    <dgm:pt modelId="{980BF9B8-9FB8-DB40-981B-4D477F4D7D04}">
      <dgm:prSet phldrT="[Text]" phldr="1"/>
      <dgm:spPr/>
      <dgm:t>
        <a:bodyPr/>
        <a:lstStyle/>
        <a:p>
          <a:endParaRPr lang="en-US"/>
        </a:p>
      </dgm:t>
    </dgm:pt>
    <dgm:pt modelId="{7A3FE604-F2C0-ED44-A426-2A2AC2CE79E6}" type="parTrans" cxnId="{F85D31D4-6553-2E41-B8CD-C339B6A716EC}">
      <dgm:prSet/>
      <dgm:spPr/>
      <dgm:t>
        <a:bodyPr/>
        <a:lstStyle/>
        <a:p>
          <a:endParaRPr lang="en-US"/>
        </a:p>
      </dgm:t>
    </dgm:pt>
    <dgm:pt modelId="{E40694AA-6EFB-8746-B031-F689AD46687E}" type="sibTrans" cxnId="{F85D31D4-6553-2E41-B8CD-C339B6A716EC}">
      <dgm:prSet/>
      <dgm:spPr/>
      <dgm:t>
        <a:bodyPr/>
        <a:lstStyle/>
        <a:p>
          <a:endParaRPr lang="en-US"/>
        </a:p>
      </dgm:t>
    </dgm:pt>
    <dgm:pt modelId="{ADA6BE3D-BB94-4847-A12D-22219576E5F8}">
      <dgm:prSet phldrT="[Text]" phldr="1"/>
      <dgm:spPr/>
      <dgm:t>
        <a:bodyPr/>
        <a:lstStyle/>
        <a:p>
          <a:endParaRPr lang="en-US"/>
        </a:p>
      </dgm:t>
    </dgm:pt>
    <dgm:pt modelId="{4429B61A-CD2D-4748-9AC4-6FBB47CB0595}" type="parTrans" cxnId="{175941DC-F805-1245-A1BC-3CAB2A691FA9}">
      <dgm:prSet/>
      <dgm:spPr/>
      <dgm:t>
        <a:bodyPr/>
        <a:lstStyle/>
        <a:p>
          <a:endParaRPr lang="en-US"/>
        </a:p>
      </dgm:t>
    </dgm:pt>
    <dgm:pt modelId="{3A0CCF5C-3CCB-8246-A975-5D6775C0CAF7}" type="sibTrans" cxnId="{175941DC-F805-1245-A1BC-3CAB2A691FA9}">
      <dgm:prSet/>
      <dgm:spPr/>
      <dgm:t>
        <a:bodyPr/>
        <a:lstStyle/>
        <a:p>
          <a:endParaRPr lang="en-US"/>
        </a:p>
      </dgm:t>
    </dgm:pt>
    <dgm:pt modelId="{1E60D15B-6013-4949-841E-25BF847A49AE}" type="pres">
      <dgm:prSet presAssocID="{8B58DD17-865B-C544-B4B1-9B92B70D57CA}" presName="Name0" presStyleCnt="0">
        <dgm:presLayoutVars>
          <dgm:dir/>
          <dgm:resizeHandles val="exact"/>
        </dgm:presLayoutVars>
      </dgm:prSet>
      <dgm:spPr/>
    </dgm:pt>
    <dgm:pt modelId="{81CF0D70-7820-A04B-8342-1997B5858BEE}" type="pres">
      <dgm:prSet presAssocID="{5E2A08E8-1CF0-9D41-8D2F-1A6CB0053FBF}" presName="node" presStyleLbl="node1" presStyleIdx="0" presStyleCnt="3">
        <dgm:presLayoutVars>
          <dgm:bulletEnabled val="1"/>
        </dgm:presLayoutVars>
      </dgm:prSet>
      <dgm:spPr/>
    </dgm:pt>
    <dgm:pt modelId="{6934D6B6-10F0-034A-A9F8-D71CAE30C742}" type="pres">
      <dgm:prSet presAssocID="{05E0C580-F0E6-FD4F-B6D5-412A55B74068}" presName="sibTrans" presStyleLbl="sibTrans2D1" presStyleIdx="0" presStyleCnt="2"/>
      <dgm:spPr/>
    </dgm:pt>
    <dgm:pt modelId="{AFD361C8-D8AD-C84B-A9CB-0735F38A0EF8}" type="pres">
      <dgm:prSet presAssocID="{05E0C580-F0E6-FD4F-B6D5-412A55B74068}" presName="connectorText" presStyleLbl="sibTrans2D1" presStyleIdx="0" presStyleCnt="2"/>
      <dgm:spPr/>
    </dgm:pt>
    <dgm:pt modelId="{60DFAF20-D8E7-FC4E-8822-4281A7741E3A}" type="pres">
      <dgm:prSet presAssocID="{980BF9B8-9FB8-DB40-981B-4D477F4D7D04}" presName="node" presStyleLbl="node1" presStyleIdx="1" presStyleCnt="3">
        <dgm:presLayoutVars>
          <dgm:bulletEnabled val="1"/>
        </dgm:presLayoutVars>
      </dgm:prSet>
      <dgm:spPr/>
    </dgm:pt>
    <dgm:pt modelId="{AEBED6B7-94FE-2843-B3B6-262AE6C8D1B8}" type="pres">
      <dgm:prSet presAssocID="{E40694AA-6EFB-8746-B031-F689AD46687E}" presName="sibTrans" presStyleLbl="sibTrans2D1" presStyleIdx="1" presStyleCnt="2"/>
      <dgm:spPr/>
    </dgm:pt>
    <dgm:pt modelId="{FCD39EB5-42E3-254D-8597-995AB566512B}" type="pres">
      <dgm:prSet presAssocID="{E40694AA-6EFB-8746-B031-F689AD46687E}" presName="connectorText" presStyleLbl="sibTrans2D1" presStyleIdx="1" presStyleCnt="2"/>
      <dgm:spPr/>
    </dgm:pt>
    <dgm:pt modelId="{00926FE8-3626-E549-AD76-A8E1F31B483A}" type="pres">
      <dgm:prSet presAssocID="{ADA6BE3D-BB94-4847-A12D-22219576E5F8}" presName="node" presStyleLbl="node1" presStyleIdx="2" presStyleCnt="3">
        <dgm:presLayoutVars>
          <dgm:bulletEnabled val="1"/>
        </dgm:presLayoutVars>
      </dgm:prSet>
      <dgm:spPr/>
    </dgm:pt>
  </dgm:ptLst>
  <dgm:cxnLst>
    <dgm:cxn modelId="{46C4CD06-E428-FC46-984A-DA60F4AA9A3E}" type="presOf" srcId="{E40694AA-6EFB-8746-B031-F689AD46687E}" destId="{AEBED6B7-94FE-2843-B3B6-262AE6C8D1B8}" srcOrd="0" destOrd="0" presId="urn:microsoft.com/office/officeart/2005/8/layout/process1"/>
    <dgm:cxn modelId="{6E8F7D3E-4604-A847-9254-3D06C64E123C}" type="presOf" srcId="{05E0C580-F0E6-FD4F-B6D5-412A55B74068}" destId="{6934D6B6-10F0-034A-A9F8-D71CAE30C742}" srcOrd="0" destOrd="0" presId="urn:microsoft.com/office/officeart/2005/8/layout/process1"/>
    <dgm:cxn modelId="{67E53364-50D1-D046-B566-60C9F4136B0F}" type="presOf" srcId="{E40694AA-6EFB-8746-B031-F689AD46687E}" destId="{FCD39EB5-42E3-254D-8597-995AB566512B}" srcOrd="1" destOrd="0" presId="urn:microsoft.com/office/officeart/2005/8/layout/process1"/>
    <dgm:cxn modelId="{4DC06348-0501-4649-A266-DC48CAC614DD}" type="presOf" srcId="{980BF9B8-9FB8-DB40-981B-4D477F4D7D04}" destId="{60DFAF20-D8E7-FC4E-8822-4281A7741E3A}" srcOrd="0" destOrd="0" presId="urn:microsoft.com/office/officeart/2005/8/layout/process1"/>
    <dgm:cxn modelId="{83277C77-C292-9D42-8982-439FB37B21C9}" type="presOf" srcId="{8B58DD17-865B-C544-B4B1-9B92B70D57CA}" destId="{1E60D15B-6013-4949-841E-25BF847A49AE}" srcOrd="0" destOrd="0" presId="urn:microsoft.com/office/officeart/2005/8/layout/process1"/>
    <dgm:cxn modelId="{A405F59F-BEA8-7C4C-B1C3-3376CE7B5151}" type="presOf" srcId="{05E0C580-F0E6-FD4F-B6D5-412A55B74068}" destId="{AFD361C8-D8AD-C84B-A9CB-0735F38A0EF8}" srcOrd="1" destOrd="0" presId="urn:microsoft.com/office/officeart/2005/8/layout/process1"/>
    <dgm:cxn modelId="{F85D31D4-6553-2E41-B8CD-C339B6A716EC}" srcId="{8B58DD17-865B-C544-B4B1-9B92B70D57CA}" destId="{980BF9B8-9FB8-DB40-981B-4D477F4D7D04}" srcOrd="1" destOrd="0" parTransId="{7A3FE604-F2C0-ED44-A426-2A2AC2CE79E6}" sibTransId="{E40694AA-6EFB-8746-B031-F689AD46687E}"/>
    <dgm:cxn modelId="{5B2271D7-32ED-904B-83B1-BE351D0CC564}" type="presOf" srcId="{5E2A08E8-1CF0-9D41-8D2F-1A6CB0053FBF}" destId="{81CF0D70-7820-A04B-8342-1997B5858BEE}" srcOrd="0" destOrd="0" presId="urn:microsoft.com/office/officeart/2005/8/layout/process1"/>
    <dgm:cxn modelId="{175941DC-F805-1245-A1BC-3CAB2A691FA9}" srcId="{8B58DD17-865B-C544-B4B1-9B92B70D57CA}" destId="{ADA6BE3D-BB94-4847-A12D-22219576E5F8}" srcOrd="2" destOrd="0" parTransId="{4429B61A-CD2D-4748-9AC4-6FBB47CB0595}" sibTransId="{3A0CCF5C-3CCB-8246-A975-5D6775C0CAF7}"/>
    <dgm:cxn modelId="{9EE127E2-F1DE-CE48-BD8C-E63D9A2E75C2}" srcId="{8B58DD17-865B-C544-B4B1-9B92B70D57CA}" destId="{5E2A08E8-1CF0-9D41-8D2F-1A6CB0053FBF}" srcOrd="0" destOrd="0" parTransId="{244628D1-B95D-F64A-8E0F-3BC34AA07374}" sibTransId="{05E0C580-F0E6-FD4F-B6D5-412A55B74068}"/>
    <dgm:cxn modelId="{9B0FD4E9-AFEC-DF40-BC62-69F596DE9982}" type="presOf" srcId="{ADA6BE3D-BB94-4847-A12D-22219576E5F8}" destId="{00926FE8-3626-E549-AD76-A8E1F31B483A}" srcOrd="0" destOrd="0" presId="urn:microsoft.com/office/officeart/2005/8/layout/process1"/>
    <dgm:cxn modelId="{DF769E52-4F16-3F47-BEC9-D58074AD9579}" type="presParOf" srcId="{1E60D15B-6013-4949-841E-25BF847A49AE}" destId="{81CF0D70-7820-A04B-8342-1997B5858BEE}" srcOrd="0" destOrd="0" presId="urn:microsoft.com/office/officeart/2005/8/layout/process1"/>
    <dgm:cxn modelId="{7C973675-AF63-E046-9022-FDF61EFC1EC4}" type="presParOf" srcId="{1E60D15B-6013-4949-841E-25BF847A49AE}" destId="{6934D6B6-10F0-034A-A9F8-D71CAE30C742}" srcOrd="1" destOrd="0" presId="urn:microsoft.com/office/officeart/2005/8/layout/process1"/>
    <dgm:cxn modelId="{CE6CB280-1057-8F42-895F-708BC5A6813A}" type="presParOf" srcId="{6934D6B6-10F0-034A-A9F8-D71CAE30C742}" destId="{AFD361C8-D8AD-C84B-A9CB-0735F38A0EF8}" srcOrd="0" destOrd="0" presId="urn:microsoft.com/office/officeart/2005/8/layout/process1"/>
    <dgm:cxn modelId="{8E07D24F-4E7D-D040-AE20-580B8E1F073D}" type="presParOf" srcId="{1E60D15B-6013-4949-841E-25BF847A49AE}" destId="{60DFAF20-D8E7-FC4E-8822-4281A7741E3A}" srcOrd="2" destOrd="0" presId="urn:microsoft.com/office/officeart/2005/8/layout/process1"/>
    <dgm:cxn modelId="{10A9E77E-1559-584A-A4A8-A8143F307B93}" type="presParOf" srcId="{1E60D15B-6013-4949-841E-25BF847A49AE}" destId="{AEBED6B7-94FE-2843-B3B6-262AE6C8D1B8}" srcOrd="3" destOrd="0" presId="urn:microsoft.com/office/officeart/2005/8/layout/process1"/>
    <dgm:cxn modelId="{874FCFB4-E741-B441-8F2A-DFADA56CB5C7}" type="presParOf" srcId="{AEBED6B7-94FE-2843-B3B6-262AE6C8D1B8}" destId="{FCD39EB5-42E3-254D-8597-995AB566512B}" srcOrd="0" destOrd="0" presId="urn:microsoft.com/office/officeart/2005/8/layout/process1"/>
    <dgm:cxn modelId="{2481755A-249B-7F4C-8B29-175DF9219BDA}" type="presParOf" srcId="{1E60D15B-6013-4949-841E-25BF847A49AE}" destId="{00926FE8-3626-E549-AD76-A8E1F31B483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4D5E28-DAD3-9A49-968A-0145BE8D470E}"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FE4F795-27E8-3A4D-B542-B4375944DD6B}">
      <dgm:prSet phldrT="[Text]"/>
      <dgm:spPr/>
      <dgm:t>
        <a:bodyPr/>
        <a:lstStyle/>
        <a:p>
          <a:r>
            <a:rPr lang="en-US" b="1" dirty="0">
              <a:solidFill>
                <a:srgbClr val="FF0000"/>
              </a:solidFill>
            </a:rPr>
            <a:t>DATABASE</a:t>
          </a:r>
        </a:p>
      </dgm:t>
    </dgm:pt>
    <dgm:pt modelId="{BE90B354-C241-BC43-B560-17BC0DBF1F1E}" type="parTrans" cxnId="{43086D77-3CE7-CD44-A650-A6DD2E029CB9}">
      <dgm:prSet/>
      <dgm:spPr/>
      <dgm:t>
        <a:bodyPr/>
        <a:lstStyle/>
        <a:p>
          <a:endParaRPr lang="en-US"/>
        </a:p>
      </dgm:t>
    </dgm:pt>
    <dgm:pt modelId="{ABCDEEDF-6089-DF48-B5A6-79225ACD26FA}" type="sibTrans" cxnId="{43086D77-3CE7-CD44-A650-A6DD2E029CB9}">
      <dgm:prSet/>
      <dgm:spPr/>
      <dgm:t>
        <a:bodyPr/>
        <a:lstStyle/>
        <a:p>
          <a:endParaRPr lang="en-US"/>
        </a:p>
      </dgm:t>
    </dgm:pt>
    <dgm:pt modelId="{29F90657-0E73-9D41-BBCE-0DCF4D640B17}">
      <dgm:prSet phldrT="[Text]"/>
      <dgm:spPr/>
      <dgm:t>
        <a:bodyPr/>
        <a:lstStyle/>
        <a:p>
          <a:r>
            <a:rPr lang="en-US" b="1" dirty="0"/>
            <a:t>IR Nurse Reviews every 3 months</a:t>
          </a:r>
        </a:p>
      </dgm:t>
    </dgm:pt>
    <dgm:pt modelId="{D8318DEB-E2BC-734F-A83C-EF61D1B0B353}" type="parTrans" cxnId="{08C2A119-9F1D-BD4E-8F3B-C229621E0745}">
      <dgm:prSet/>
      <dgm:spPr/>
      <dgm:t>
        <a:bodyPr/>
        <a:lstStyle/>
        <a:p>
          <a:endParaRPr lang="en-US"/>
        </a:p>
      </dgm:t>
    </dgm:pt>
    <dgm:pt modelId="{0CCB0A15-45BE-304C-90F1-AB57AB492303}" type="sibTrans" cxnId="{08C2A119-9F1D-BD4E-8F3B-C229621E0745}">
      <dgm:prSet/>
      <dgm:spPr/>
      <dgm:t>
        <a:bodyPr/>
        <a:lstStyle/>
        <a:p>
          <a:endParaRPr lang="en-US"/>
        </a:p>
      </dgm:t>
    </dgm:pt>
    <dgm:pt modelId="{1C8A5539-938E-0E41-A4BB-78BD156EBD1B}">
      <dgm:prSet phldrT="[Text]"/>
      <dgm:spPr/>
      <dgm:t>
        <a:bodyPr/>
        <a:lstStyle/>
        <a:p>
          <a:r>
            <a:rPr lang="en-US" b="1" dirty="0"/>
            <a:t>Message to Primary Provider Re:</a:t>
          </a:r>
          <a:r>
            <a:rPr lang="en-US" b="1" baseline="0" dirty="0"/>
            <a:t> Follow-up</a:t>
          </a:r>
          <a:endParaRPr lang="en-US" b="1" dirty="0"/>
        </a:p>
      </dgm:t>
    </dgm:pt>
    <dgm:pt modelId="{B57C4690-718E-BF42-BB4A-60CBF944D8F1}" type="parTrans" cxnId="{500DE4D8-E3CF-5E45-B2E2-8295E32BF8FC}">
      <dgm:prSet/>
      <dgm:spPr/>
      <dgm:t>
        <a:bodyPr/>
        <a:lstStyle/>
        <a:p>
          <a:endParaRPr lang="en-US"/>
        </a:p>
      </dgm:t>
    </dgm:pt>
    <dgm:pt modelId="{C220C707-838B-9648-8239-84002A7EC4DD}" type="sibTrans" cxnId="{500DE4D8-E3CF-5E45-B2E2-8295E32BF8FC}">
      <dgm:prSet/>
      <dgm:spPr/>
      <dgm:t>
        <a:bodyPr/>
        <a:lstStyle/>
        <a:p>
          <a:endParaRPr lang="en-US"/>
        </a:p>
      </dgm:t>
    </dgm:pt>
    <dgm:pt modelId="{E399DBD0-3C37-9447-9397-AA41CF181F44}">
      <dgm:prSet phldrT="[Text]"/>
      <dgm:spPr/>
      <dgm:t>
        <a:bodyPr/>
        <a:lstStyle/>
        <a:p>
          <a:r>
            <a:rPr lang="en-US" b="1" dirty="0"/>
            <a:t>Consults</a:t>
          </a:r>
          <a:r>
            <a:rPr lang="en-US" b="1" baseline="0" dirty="0"/>
            <a:t> with IR provider</a:t>
          </a:r>
          <a:endParaRPr lang="en-US" b="1" dirty="0"/>
        </a:p>
      </dgm:t>
    </dgm:pt>
    <dgm:pt modelId="{8492494E-3E09-F742-8E29-3F55CFBAF1FC}" type="parTrans" cxnId="{E1CE9DD1-5A67-2241-8B66-75F6B4AD38CF}">
      <dgm:prSet/>
      <dgm:spPr/>
      <dgm:t>
        <a:bodyPr/>
        <a:lstStyle/>
        <a:p>
          <a:endParaRPr lang="en-US"/>
        </a:p>
      </dgm:t>
    </dgm:pt>
    <dgm:pt modelId="{2D4D1A73-63B6-9344-B53D-2A2596D361DE}" type="sibTrans" cxnId="{E1CE9DD1-5A67-2241-8B66-75F6B4AD38CF}">
      <dgm:prSet/>
      <dgm:spPr/>
      <dgm:t>
        <a:bodyPr/>
        <a:lstStyle/>
        <a:p>
          <a:endParaRPr lang="en-US"/>
        </a:p>
      </dgm:t>
    </dgm:pt>
    <dgm:pt modelId="{572AD88A-A122-7B4A-8AC2-1B9BAE5F8D2E}">
      <dgm:prSet phldrT="[Text]"/>
      <dgm:spPr/>
      <dgm:t>
        <a:bodyPr/>
        <a:lstStyle/>
        <a:p>
          <a:r>
            <a:rPr lang="en-US" b="1" dirty="0"/>
            <a:t>Filter Retrieved</a:t>
          </a:r>
          <a:r>
            <a:rPr lang="en-US" b="1" baseline="0" dirty="0"/>
            <a:t> by IR if indicated</a:t>
          </a:r>
          <a:endParaRPr lang="en-US" b="1" dirty="0"/>
        </a:p>
      </dgm:t>
    </dgm:pt>
    <dgm:pt modelId="{1A61712B-A684-E842-86C3-989BAD38989F}" type="parTrans" cxnId="{AB0BC817-958B-E544-8F30-96582CDE4D84}">
      <dgm:prSet/>
      <dgm:spPr/>
      <dgm:t>
        <a:bodyPr/>
        <a:lstStyle/>
        <a:p>
          <a:endParaRPr lang="en-US"/>
        </a:p>
      </dgm:t>
    </dgm:pt>
    <dgm:pt modelId="{4A938502-243C-8845-BA90-0589787F46DF}" type="sibTrans" cxnId="{AB0BC817-958B-E544-8F30-96582CDE4D84}">
      <dgm:prSet/>
      <dgm:spPr/>
      <dgm:t>
        <a:bodyPr/>
        <a:lstStyle/>
        <a:p>
          <a:endParaRPr lang="en-US"/>
        </a:p>
      </dgm:t>
    </dgm:pt>
    <dgm:pt modelId="{6AB3DCDC-98ED-6F4A-8498-272453271DFE}" type="pres">
      <dgm:prSet presAssocID="{7C4D5E28-DAD3-9A49-968A-0145BE8D470E}" presName="cycle" presStyleCnt="0">
        <dgm:presLayoutVars>
          <dgm:dir/>
          <dgm:resizeHandles val="exact"/>
        </dgm:presLayoutVars>
      </dgm:prSet>
      <dgm:spPr/>
    </dgm:pt>
    <dgm:pt modelId="{8F592448-E239-1646-8CE5-1A6059762D6F}" type="pres">
      <dgm:prSet presAssocID="{8FE4F795-27E8-3A4D-B542-B4375944DD6B}" presName="node" presStyleLbl="node1" presStyleIdx="0" presStyleCnt="5">
        <dgm:presLayoutVars>
          <dgm:bulletEnabled val="1"/>
        </dgm:presLayoutVars>
      </dgm:prSet>
      <dgm:spPr/>
    </dgm:pt>
    <dgm:pt modelId="{28F53709-F08B-BD4D-A7EC-59050B27FF60}" type="pres">
      <dgm:prSet presAssocID="{ABCDEEDF-6089-DF48-B5A6-79225ACD26FA}" presName="sibTrans" presStyleLbl="sibTrans2D1" presStyleIdx="0" presStyleCnt="5"/>
      <dgm:spPr/>
    </dgm:pt>
    <dgm:pt modelId="{CC382FD9-2566-7E43-8086-B87AC12092EA}" type="pres">
      <dgm:prSet presAssocID="{ABCDEEDF-6089-DF48-B5A6-79225ACD26FA}" presName="connectorText" presStyleLbl="sibTrans2D1" presStyleIdx="0" presStyleCnt="5"/>
      <dgm:spPr/>
    </dgm:pt>
    <dgm:pt modelId="{EE5C769B-B06A-C844-931C-C5177458D1A6}" type="pres">
      <dgm:prSet presAssocID="{29F90657-0E73-9D41-BBCE-0DCF4D640B17}" presName="node" presStyleLbl="node1" presStyleIdx="1" presStyleCnt="5">
        <dgm:presLayoutVars>
          <dgm:bulletEnabled val="1"/>
        </dgm:presLayoutVars>
      </dgm:prSet>
      <dgm:spPr/>
    </dgm:pt>
    <dgm:pt modelId="{7439BE82-58F3-4F40-B60C-D9560CB8E887}" type="pres">
      <dgm:prSet presAssocID="{0CCB0A15-45BE-304C-90F1-AB57AB492303}" presName="sibTrans" presStyleLbl="sibTrans2D1" presStyleIdx="1" presStyleCnt="5"/>
      <dgm:spPr/>
    </dgm:pt>
    <dgm:pt modelId="{C57ACB23-D646-9D4A-9369-074888B38E62}" type="pres">
      <dgm:prSet presAssocID="{0CCB0A15-45BE-304C-90F1-AB57AB492303}" presName="connectorText" presStyleLbl="sibTrans2D1" presStyleIdx="1" presStyleCnt="5"/>
      <dgm:spPr/>
    </dgm:pt>
    <dgm:pt modelId="{761831BD-7475-524F-B962-F397465D6A09}" type="pres">
      <dgm:prSet presAssocID="{1C8A5539-938E-0E41-A4BB-78BD156EBD1B}" presName="node" presStyleLbl="node1" presStyleIdx="2" presStyleCnt="5">
        <dgm:presLayoutVars>
          <dgm:bulletEnabled val="1"/>
        </dgm:presLayoutVars>
      </dgm:prSet>
      <dgm:spPr/>
    </dgm:pt>
    <dgm:pt modelId="{CA4E8DF9-562D-B944-9982-4E3AB266F771}" type="pres">
      <dgm:prSet presAssocID="{C220C707-838B-9648-8239-84002A7EC4DD}" presName="sibTrans" presStyleLbl="sibTrans2D1" presStyleIdx="2" presStyleCnt="5"/>
      <dgm:spPr/>
    </dgm:pt>
    <dgm:pt modelId="{97435DD7-6E38-5948-A260-10341B0E6961}" type="pres">
      <dgm:prSet presAssocID="{C220C707-838B-9648-8239-84002A7EC4DD}" presName="connectorText" presStyleLbl="sibTrans2D1" presStyleIdx="2" presStyleCnt="5"/>
      <dgm:spPr/>
    </dgm:pt>
    <dgm:pt modelId="{31F8453D-8ACC-9542-89BB-7AAC2F0B4996}" type="pres">
      <dgm:prSet presAssocID="{E399DBD0-3C37-9447-9397-AA41CF181F44}" presName="node" presStyleLbl="node1" presStyleIdx="3" presStyleCnt="5">
        <dgm:presLayoutVars>
          <dgm:bulletEnabled val="1"/>
        </dgm:presLayoutVars>
      </dgm:prSet>
      <dgm:spPr/>
    </dgm:pt>
    <dgm:pt modelId="{70A4531F-CFA9-D04F-9073-1311302A009C}" type="pres">
      <dgm:prSet presAssocID="{2D4D1A73-63B6-9344-B53D-2A2596D361DE}" presName="sibTrans" presStyleLbl="sibTrans2D1" presStyleIdx="3" presStyleCnt="5"/>
      <dgm:spPr/>
    </dgm:pt>
    <dgm:pt modelId="{7F17125B-1CEF-1B40-905F-06B5D67FCB09}" type="pres">
      <dgm:prSet presAssocID="{2D4D1A73-63B6-9344-B53D-2A2596D361DE}" presName="connectorText" presStyleLbl="sibTrans2D1" presStyleIdx="3" presStyleCnt="5"/>
      <dgm:spPr/>
    </dgm:pt>
    <dgm:pt modelId="{629B4D90-730F-9940-A66B-EF2CBC3E9621}" type="pres">
      <dgm:prSet presAssocID="{572AD88A-A122-7B4A-8AC2-1B9BAE5F8D2E}" presName="node" presStyleLbl="node1" presStyleIdx="4" presStyleCnt="5">
        <dgm:presLayoutVars>
          <dgm:bulletEnabled val="1"/>
        </dgm:presLayoutVars>
      </dgm:prSet>
      <dgm:spPr/>
    </dgm:pt>
    <dgm:pt modelId="{1F388428-0264-DE4D-8CE8-18CAD822E921}" type="pres">
      <dgm:prSet presAssocID="{4A938502-243C-8845-BA90-0589787F46DF}" presName="sibTrans" presStyleLbl="sibTrans2D1" presStyleIdx="4" presStyleCnt="5"/>
      <dgm:spPr/>
    </dgm:pt>
    <dgm:pt modelId="{4DC99FE1-255D-7D4B-BC22-6ED2B07F9C62}" type="pres">
      <dgm:prSet presAssocID="{4A938502-243C-8845-BA90-0589787F46DF}" presName="connectorText" presStyleLbl="sibTrans2D1" presStyleIdx="4" presStyleCnt="5"/>
      <dgm:spPr/>
    </dgm:pt>
  </dgm:ptLst>
  <dgm:cxnLst>
    <dgm:cxn modelId="{43A2A906-219C-F34B-882B-FB0E2C160DB6}" type="presOf" srcId="{C220C707-838B-9648-8239-84002A7EC4DD}" destId="{CA4E8DF9-562D-B944-9982-4E3AB266F771}" srcOrd="0" destOrd="0" presId="urn:microsoft.com/office/officeart/2005/8/layout/cycle2"/>
    <dgm:cxn modelId="{BEEBBF12-2CD6-7941-868F-1532033BF553}" type="presOf" srcId="{4A938502-243C-8845-BA90-0589787F46DF}" destId="{4DC99FE1-255D-7D4B-BC22-6ED2B07F9C62}" srcOrd="1" destOrd="0" presId="urn:microsoft.com/office/officeart/2005/8/layout/cycle2"/>
    <dgm:cxn modelId="{9AA88F14-F528-5840-8ADC-232C6A931C0C}" type="presOf" srcId="{2D4D1A73-63B6-9344-B53D-2A2596D361DE}" destId="{70A4531F-CFA9-D04F-9073-1311302A009C}" srcOrd="0" destOrd="0" presId="urn:microsoft.com/office/officeart/2005/8/layout/cycle2"/>
    <dgm:cxn modelId="{AB0BC817-958B-E544-8F30-96582CDE4D84}" srcId="{7C4D5E28-DAD3-9A49-968A-0145BE8D470E}" destId="{572AD88A-A122-7B4A-8AC2-1B9BAE5F8D2E}" srcOrd="4" destOrd="0" parTransId="{1A61712B-A684-E842-86C3-989BAD38989F}" sibTransId="{4A938502-243C-8845-BA90-0589787F46DF}"/>
    <dgm:cxn modelId="{08C2A119-9F1D-BD4E-8F3B-C229621E0745}" srcId="{7C4D5E28-DAD3-9A49-968A-0145BE8D470E}" destId="{29F90657-0E73-9D41-BBCE-0DCF4D640B17}" srcOrd="1" destOrd="0" parTransId="{D8318DEB-E2BC-734F-A83C-EF61D1B0B353}" sibTransId="{0CCB0A15-45BE-304C-90F1-AB57AB492303}"/>
    <dgm:cxn modelId="{3DF42A3B-DA50-084C-B5A5-940451A81990}" type="presOf" srcId="{1C8A5539-938E-0E41-A4BB-78BD156EBD1B}" destId="{761831BD-7475-524F-B962-F397465D6A09}" srcOrd="0" destOrd="0" presId="urn:microsoft.com/office/officeart/2005/8/layout/cycle2"/>
    <dgm:cxn modelId="{46FB9E49-4D3D-8740-BB25-5058298F3858}" type="presOf" srcId="{C220C707-838B-9648-8239-84002A7EC4DD}" destId="{97435DD7-6E38-5948-A260-10341B0E6961}" srcOrd="1" destOrd="0" presId="urn:microsoft.com/office/officeart/2005/8/layout/cycle2"/>
    <dgm:cxn modelId="{CF60306B-9585-2C43-B279-CF14AC57C907}" type="presOf" srcId="{ABCDEEDF-6089-DF48-B5A6-79225ACD26FA}" destId="{CC382FD9-2566-7E43-8086-B87AC12092EA}" srcOrd="1" destOrd="0" presId="urn:microsoft.com/office/officeart/2005/8/layout/cycle2"/>
    <dgm:cxn modelId="{F233846F-C246-ED4B-AE78-3F6B9670CE4A}" type="presOf" srcId="{E399DBD0-3C37-9447-9397-AA41CF181F44}" destId="{31F8453D-8ACC-9542-89BB-7AAC2F0B4996}" srcOrd="0" destOrd="0" presId="urn:microsoft.com/office/officeart/2005/8/layout/cycle2"/>
    <dgm:cxn modelId="{B428EB51-32D5-9148-8930-E7CF843CD788}" type="presOf" srcId="{2D4D1A73-63B6-9344-B53D-2A2596D361DE}" destId="{7F17125B-1CEF-1B40-905F-06B5D67FCB09}" srcOrd="1" destOrd="0" presId="urn:microsoft.com/office/officeart/2005/8/layout/cycle2"/>
    <dgm:cxn modelId="{43086D77-3CE7-CD44-A650-A6DD2E029CB9}" srcId="{7C4D5E28-DAD3-9A49-968A-0145BE8D470E}" destId="{8FE4F795-27E8-3A4D-B542-B4375944DD6B}" srcOrd="0" destOrd="0" parTransId="{BE90B354-C241-BC43-B560-17BC0DBF1F1E}" sibTransId="{ABCDEEDF-6089-DF48-B5A6-79225ACD26FA}"/>
    <dgm:cxn modelId="{0A986695-272F-C04B-B90B-085033A1B71A}" type="presOf" srcId="{7C4D5E28-DAD3-9A49-968A-0145BE8D470E}" destId="{6AB3DCDC-98ED-6F4A-8498-272453271DFE}" srcOrd="0" destOrd="0" presId="urn:microsoft.com/office/officeart/2005/8/layout/cycle2"/>
    <dgm:cxn modelId="{20580097-D1D5-1649-857D-9A18E4EC6C8F}" type="presOf" srcId="{29F90657-0E73-9D41-BBCE-0DCF4D640B17}" destId="{EE5C769B-B06A-C844-931C-C5177458D1A6}" srcOrd="0" destOrd="0" presId="urn:microsoft.com/office/officeart/2005/8/layout/cycle2"/>
    <dgm:cxn modelId="{2ADC6DAA-EEB7-DF4F-827F-D07441931BA1}" type="presOf" srcId="{4A938502-243C-8845-BA90-0589787F46DF}" destId="{1F388428-0264-DE4D-8CE8-18CAD822E921}" srcOrd="0" destOrd="0" presId="urn:microsoft.com/office/officeart/2005/8/layout/cycle2"/>
    <dgm:cxn modelId="{87B21AAF-7174-9D44-8691-74126F6E53CC}" type="presOf" srcId="{8FE4F795-27E8-3A4D-B542-B4375944DD6B}" destId="{8F592448-E239-1646-8CE5-1A6059762D6F}" srcOrd="0" destOrd="0" presId="urn:microsoft.com/office/officeart/2005/8/layout/cycle2"/>
    <dgm:cxn modelId="{A25163B7-7B2D-FC41-A203-D8D37D70E7A6}" type="presOf" srcId="{ABCDEEDF-6089-DF48-B5A6-79225ACD26FA}" destId="{28F53709-F08B-BD4D-A7EC-59050B27FF60}" srcOrd="0" destOrd="0" presId="urn:microsoft.com/office/officeart/2005/8/layout/cycle2"/>
    <dgm:cxn modelId="{95384BC8-B092-2D43-B1CE-0AD0D38FE548}" type="presOf" srcId="{572AD88A-A122-7B4A-8AC2-1B9BAE5F8D2E}" destId="{629B4D90-730F-9940-A66B-EF2CBC3E9621}" srcOrd="0" destOrd="0" presId="urn:microsoft.com/office/officeart/2005/8/layout/cycle2"/>
    <dgm:cxn modelId="{E1CE9DD1-5A67-2241-8B66-75F6B4AD38CF}" srcId="{7C4D5E28-DAD3-9A49-968A-0145BE8D470E}" destId="{E399DBD0-3C37-9447-9397-AA41CF181F44}" srcOrd="3" destOrd="0" parTransId="{8492494E-3E09-F742-8E29-3F55CFBAF1FC}" sibTransId="{2D4D1A73-63B6-9344-B53D-2A2596D361DE}"/>
    <dgm:cxn modelId="{971BF3D7-2779-914F-99FD-3B8019ACA959}" type="presOf" srcId="{0CCB0A15-45BE-304C-90F1-AB57AB492303}" destId="{C57ACB23-D646-9D4A-9369-074888B38E62}" srcOrd="1" destOrd="0" presId="urn:microsoft.com/office/officeart/2005/8/layout/cycle2"/>
    <dgm:cxn modelId="{500DE4D8-E3CF-5E45-B2E2-8295E32BF8FC}" srcId="{7C4D5E28-DAD3-9A49-968A-0145BE8D470E}" destId="{1C8A5539-938E-0E41-A4BB-78BD156EBD1B}" srcOrd="2" destOrd="0" parTransId="{B57C4690-718E-BF42-BB4A-60CBF944D8F1}" sibTransId="{C220C707-838B-9648-8239-84002A7EC4DD}"/>
    <dgm:cxn modelId="{0A7C05EF-2A32-9947-8DD1-9AE4780E8F2F}" type="presOf" srcId="{0CCB0A15-45BE-304C-90F1-AB57AB492303}" destId="{7439BE82-58F3-4F40-B60C-D9560CB8E887}" srcOrd="0" destOrd="0" presId="urn:microsoft.com/office/officeart/2005/8/layout/cycle2"/>
    <dgm:cxn modelId="{FB38086F-06AE-3D43-8C25-77CFFD329944}" type="presParOf" srcId="{6AB3DCDC-98ED-6F4A-8498-272453271DFE}" destId="{8F592448-E239-1646-8CE5-1A6059762D6F}" srcOrd="0" destOrd="0" presId="urn:microsoft.com/office/officeart/2005/8/layout/cycle2"/>
    <dgm:cxn modelId="{3268F6B2-4523-9C48-AC22-3667BDED03B7}" type="presParOf" srcId="{6AB3DCDC-98ED-6F4A-8498-272453271DFE}" destId="{28F53709-F08B-BD4D-A7EC-59050B27FF60}" srcOrd="1" destOrd="0" presId="urn:microsoft.com/office/officeart/2005/8/layout/cycle2"/>
    <dgm:cxn modelId="{24F85D6D-9F2F-FE4A-86C8-497ED4C3FD72}" type="presParOf" srcId="{28F53709-F08B-BD4D-A7EC-59050B27FF60}" destId="{CC382FD9-2566-7E43-8086-B87AC12092EA}" srcOrd="0" destOrd="0" presId="urn:microsoft.com/office/officeart/2005/8/layout/cycle2"/>
    <dgm:cxn modelId="{05DF946D-FA3E-0546-A8FD-A1D2864A97A5}" type="presParOf" srcId="{6AB3DCDC-98ED-6F4A-8498-272453271DFE}" destId="{EE5C769B-B06A-C844-931C-C5177458D1A6}" srcOrd="2" destOrd="0" presId="urn:microsoft.com/office/officeart/2005/8/layout/cycle2"/>
    <dgm:cxn modelId="{C975B202-A500-6D4C-A324-FD37E735D97B}" type="presParOf" srcId="{6AB3DCDC-98ED-6F4A-8498-272453271DFE}" destId="{7439BE82-58F3-4F40-B60C-D9560CB8E887}" srcOrd="3" destOrd="0" presId="urn:microsoft.com/office/officeart/2005/8/layout/cycle2"/>
    <dgm:cxn modelId="{20576FC7-82FA-0E40-A1A1-76370F4A2900}" type="presParOf" srcId="{7439BE82-58F3-4F40-B60C-D9560CB8E887}" destId="{C57ACB23-D646-9D4A-9369-074888B38E62}" srcOrd="0" destOrd="0" presId="urn:microsoft.com/office/officeart/2005/8/layout/cycle2"/>
    <dgm:cxn modelId="{74C21638-11E8-814F-8AF3-5EA007391F3F}" type="presParOf" srcId="{6AB3DCDC-98ED-6F4A-8498-272453271DFE}" destId="{761831BD-7475-524F-B962-F397465D6A09}" srcOrd="4" destOrd="0" presId="urn:microsoft.com/office/officeart/2005/8/layout/cycle2"/>
    <dgm:cxn modelId="{12E2A087-1616-3E4B-9A4F-BC8294842220}" type="presParOf" srcId="{6AB3DCDC-98ED-6F4A-8498-272453271DFE}" destId="{CA4E8DF9-562D-B944-9982-4E3AB266F771}" srcOrd="5" destOrd="0" presId="urn:microsoft.com/office/officeart/2005/8/layout/cycle2"/>
    <dgm:cxn modelId="{1DD9C5E7-D30D-2241-9E21-73E23FA4DF61}" type="presParOf" srcId="{CA4E8DF9-562D-B944-9982-4E3AB266F771}" destId="{97435DD7-6E38-5948-A260-10341B0E6961}" srcOrd="0" destOrd="0" presId="urn:microsoft.com/office/officeart/2005/8/layout/cycle2"/>
    <dgm:cxn modelId="{4BBF8620-4D6C-0546-983D-1D8CE873BDE0}" type="presParOf" srcId="{6AB3DCDC-98ED-6F4A-8498-272453271DFE}" destId="{31F8453D-8ACC-9542-89BB-7AAC2F0B4996}" srcOrd="6" destOrd="0" presId="urn:microsoft.com/office/officeart/2005/8/layout/cycle2"/>
    <dgm:cxn modelId="{EEDABE0C-0370-0242-9741-BE94067DBC57}" type="presParOf" srcId="{6AB3DCDC-98ED-6F4A-8498-272453271DFE}" destId="{70A4531F-CFA9-D04F-9073-1311302A009C}" srcOrd="7" destOrd="0" presId="urn:microsoft.com/office/officeart/2005/8/layout/cycle2"/>
    <dgm:cxn modelId="{C4E9D747-533F-6D4D-B5C7-E8AE7628CECD}" type="presParOf" srcId="{70A4531F-CFA9-D04F-9073-1311302A009C}" destId="{7F17125B-1CEF-1B40-905F-06B5D67FCB09}" srcOrd="0" destOrd="0" presId="urn:microsoft.com/office/officeart/2005/8/layout/cycle2"/>
    <dgm:cxn modelId="{4E403A6F-6D9F-4D41-B5BE-E049B57B1DCC}" type="presParOf" srcId="{6AB3DCDC-98ED-6F4A-8498-272453271DFE}" destId="{629B4D90-730F-9940-A66B-EF2CBC3E9621}" srcOrd="8" destOrd="0" presId="urn:microsoft.com/office/officeart/2005/8/layout/cycle2"/>
    <dgm:cxn modelId="{69D092A6-886D-7246-AFEA-883B6965FE40}" type="presParOf" srcId="{6AB3DCDC-98ED-6F4A-8498-272453271DFE}" destId="{1F388428-0264-DE4D-8CE8-18CAD822E921}" srcOrd="9" destOrd="0" presId="urn:microsoft.com/office/officeart/2005/8/layout/cycle2"/>
    <dgm:cxn modelId="{8D08B0ED-605C-6F48-91D0-BBEE72C3D453}" type="presParOf" srcId="{1F388428-0264-DE4D-8CE8-18CAD822E921}" destId="{4DC99FE1-255D-7D4B-BC22-6ED2B07F9C6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5936608"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337603"/>
        <a:ext cx="1443518" cy="983147"/>
      </dsp:txXfrm>
    </dsp:sp>
    <dsp:sp modelId="{53C92ABE-2EDD-2F4B-B236-E72BC2845ED8}">
      <dsp:nvSpPr>
        <dsp:cNvPr id="0" name=""/>
        <dsp:cNvSpPr/>
      </dsp:nvSpPr>
      <dsp:spPr>
        <a:xfrm>
          <a:off x="2429430"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337603"/>
        <a:ext cx="1443518" cy="983147"/>
      </dsp:txXfrm>
    </dsp:sp>
    <dsp:sp modelId="{0D835C2A-1B9E-944E-948F-EB530348B775}">
      <dsp:nvSpPr>
        <dsp:cNvPr id="0" name=""/>
        <dsp:cNvSpPr/>
      </dsp:nvSpPr>
      <dsp:spPr>
        <a:xfrm>
          <a:off x="5936608"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0587"/>
        <a:ext cx="1443518" cy="983147"/>
      </dsp:txXfrm>
    </dsp:sp>
    <dsp:sp modelId="{E66A2F35-655A-0940-8FF6-F1110C960A23}">
      <dsp:nvSpPr>
        <dsp:cNvPr id="0" name=""/>
        <dsp:cNvSpPr/>
      </dsp:nvSpPr>
      <dsp:spPr>
        <a:xfrm>
          <a:off x="2429430"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0587"/>
        <a:ext cx="1443518" cy="983147"/>
      </dsp:txXfrm>
    </dsp:sp>
    <dsp:sp modelId="{3AF40FDC-AC4D-834C-BF52-DDF12CC9E9E0}">
      <dsp:nvSpPr>
        <dsp:cNvPr id="0" name=""/>
        <dsp:cNvSpPr/>
      </dsp:nvSpPr>
      <dsp:spPr>
        <a:xfrm>
          <a:off x="3330157"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ACT</a:t>
          </a:r>
        </a:p>
      </dsp:txBody>
      <dsp:txXfrm>
        <a:off x="3882006" y="799875"/>
        <a:ext cx="1332280" cy="1332280"/>
      </dsp:txXfrm>
    </dsp:sp>
    <dsp:sp modelId="{73775ECF-C0EB-8043-8FC2-532DB438A405}">
      <dsp:nvSpPr>
        <dsp:cNvPr id="0" name=""/>
        <dsp:cNvSpPr/>
      </dsp:nvSpPr>
      <dsp:spPr>
        <a:xfrm rot="5400000">
          <a:off x="5301313"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PLAN</a:t>
          </a:r>
        </a:p>
      </dsp:txBody>
      <dsp:txXfrm rot="-5400000">
        <a:off x="5301313" y="799875"/>
        <a:ext cx="1332280" cy="1332280"/>
      </dsp:txXfrm>
    </dsp:sp>
    <dsp:sp modelId="{6F9BEB40-E9CC-4E41-A18C-DE18D666E0FE}">
      <dsp:nvSpPr>
        <dsp:cNvPr id="0" name=""/>
        <dsp:cNvSpPr/>
      </dsp:nvSpPr>
      <dsp:spPr>
        <a:xfrm rot="10800000">
          <a:off x="5301313"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DO</a:t>
          </a:r>
        </a:p>
      </dsp:txBody>
      <dsp:txXfrm rot="10800000">
        <a:off x="5301313" y="2219182"/>
        <a:ext cx="1332280" cy="1332280"/>
      </dsp:txXfrm>
    </dsp:sp>
    <dsp:sp modelId="{99E10085-A948-4647-8B6E-F94D54882B38}">
      <dsp:nvSpPr>
        <dsp:cNvPr id="0" name=""/>
        <dsp:cNvSpPr/>
      </dsp:nvSpPr>
      <dsp:spPr>
        <a:xfrm rot="16200000">
          <a:off x="3330157"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STUDY</a:t>
          </a:r>
        </a:p>
      </dsp:txBody>
      <dsp:txXfrm rot="5400000">
        <a:off x="3882006" y="2219182"/>
        <a:ext cx="1332280" cy="1332280"/>
      </dsp:txXfrm>
    </dsp:sp>
    <dsp:sp modelId="{9C8DA5AA-46CE-AB4F-97FF-31C8101DDC4F}">
      <dsp:nvSpPr>
        <dsp:cNvPr id="0" name=""/>
        <dsp:cNvSpPr/>
      </dsp:nvSpPr>
      <dsp:spPr>
        <a:xfrm>
          <a:off x="4932537" y="1784048"/>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4932537" y="2001615"/>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0BB4C-FABE-7C4A-9D06-6D57C58B757A}">
      <dsp:nvSpPr>
        <dsp:cNvPr id="0" name=""/>
        <dsp:cNvSpPr/>
      </dsp:nvSpPr>
      <dsp:spPr>
        <a:xfrm>
          <a:off x="4277661" y="2390534"/>
          <a:ext cx="1960276" cy="19602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0000"/>
              </a:solidFill>
            </a:rPr>
            <a:t>CHANGE</a:t>
          </a:r>
        </a:p>
      </dsp:txBody>
      <dsp:txXfrm>
        <a:off x="4564737" y="2677610"/>
        <a:ext cx="1386124" cy="1386124"/>
      </dsp:txXfrm>
    </dsp:sp>
    <dsp:sp modelId="{57B4D6C1-90BA-AD41-ADF9-F7B44D3CB0E1}">
      <dsp:nvSpPr>
        <dsp:cNvPr id="0" name=""/>
        <dsp:cNvSpPr/>
      </dsp:nvSpPr>
      <dsp:spPr>
        <a:xfrm rot="10800000">
          <a:off x="2291342" y="3091333"/>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B2A99B-2D65-B740-BA36-72F11498A909}">
      <dsp:nvSpPr>
        <dsp:cNvPr id="0" name=""/>
        <dsp:cNvSpPr/>
      </dsp:nvSpPr>
      <dsp:spPr>
        <a:xfrm>
          <a:off x="1605246" y="282179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Have a </a:t>
          </a:r>
        </a:p>
        <a:p>
          <a:pPr marL="0" lvl="0" indent="0" algn="ctr" defTabSz="711200">
            <a:lnSpc>
              <a:spcPct val="90000"/>
            </a:lnSpc>
            <a:spcBef>
              <a:spcPct val="0"/>
            </a:spcBef>
            <a:spcAft>
              <a:spcPct val="35000"/>
            </a:spcAft>
            <a:buNone/>
          </a:pPr>
          <a:r>
            <a:rPr lang="en-US" sz="2900" kern="1200" dirty="0"/>
            <a:t>Clear Aim</a:t>
          </a:r>
        </a:p>
      </dsp:txBody>
      <dsp:txXfrm>
        <a:off x="1637398" y="2853947"/>
        <a:ext cx="1307889" cy="1033450"/>
      </dsp:txXfrm>
    </dsp:sp>
    <dsp:sp modelId="{584AE0D8-7A94-F544-A5E2-CABF9084CA59}">
      <dsp:nvSpPr>
        <dsp:cNvPr id="0" name=""/>
        <dsp:cNvSpPr/>
      </dsp:nvSpPr>
      <dsp:spPr>
        <a:xfrm rot="12960000">
          <a:off x="2678641" y="1899351"/>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4944D6-A009-F84A-B70F-E9A07386E78F}">
      <dsp:nvSpPr>
        <dsp:cNvPr id="0" name=""/>
        <dsp:cNvSpPr/>
      </dsp:nvSpPr>
      <dsp:spPr>
        <a:xfrm>
          <a:off x="2171789" y="107815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Understand Root Cause</a:t>
          </a:r>
        </a:p>
      </dsp:txBody>
      <dsp:txXfrm>
        <a:off x="2203941" y="1110307"/>
        <a:ext cx="1307889" cy="1033450"/>
      </dsp:txXfrm>
    </dsp:sp>
    <dsp:sp modelId="{EA1F5A24-E42E-2642-9980-9E201051003A}">
      <dsp:nvSpPr>
        <dsp:cNvPr id="0" name=""/>
        <dsp:cNvSpPr/>
      </dsp:nvSpPr>
      <dsp:spPr>
        <a:xfrm rot="15120000">
          <a:off x="3692602" y="1162665"/>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D9D327-099D-0E48-842E-B48EF3F01C80}">
      <dsp:nvSpPr>
        <dsp:cNvPr id="0" name=""/>
        <dsp:cNvSpPr/>
      </dsp:nvSpPr>
      <dsp:spPr>
        <a:xfrm>
          <a:off x="3655017" y="527"/>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Listen to Voice of Customer</a:t>
          </a:r>
        </a:p>
      </dsp:txBody>
      <dsp:txXfrm>
        <a:off x="3687169" y="32679"/>
        <a:ext cx="1307889" cy="1033450"/>
      </dsp:txXfrm>
    </dsp:sp>
    <dsp:sp modelId="{48B58A69-C90B-4F47-8E46-61844FAA1FC6}">
      <dsp:nvSpPr>
        <dsp:cNvPr id="0" name=""/>
        <dsp:cNvSpPr/>
      </dsp:nvSpPr>
      <dsp:spPr>
        <a:xfrm rot="17280000">
          <a:off x="4945926" y="1162665"/>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743873-FC57-5346-BFA3-A8043843FB02}">
      <dsp:nvSpPr>
        <dsp:cNvPr id="0" name=""/>
        <dsp:cNvSpPr/>
      </dsp:nvSpPr>
      <dsp:spPr>
        <a:xfrm>
          <a:off x="5488388" y="527"/>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Experience</a:t>
          </a:r>
        </a:p>
      </dsp:txBody>
      <dsp:txXfrm>
        <a:off x="5520540" y="32679"/>
        <a:ext cx="1307889" cy="1033450"/>
      </dsp:txXfrm>
    </dsp:sp>
    <dsp:sp modelId="{9C686155-6C0B-DC4D-919E-8C2434FB9A62}">
      <dsp:nvSpPr>
        <dsp:cNvPr id="0" name=""/>
        <dsp:cNvSpPr/>
      </dsp:nvSpPr>
      <dsp:spPr>
        <a:xfrm rot="19440000">
          <a:off x="5959887" y="1899351"/>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B7B0D-8640-684D-8E03-7E82B7AA6147}">
      <dsp:nvSpPr>
        <dsp:cNvPr id="0" name=""/>
        <dsp:cNvSpPr/>
      </dsp:nvSpPr>
      <dsp:spPr>
        <a:xfrm>
          <a:off x="6971617" y="107815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Research</a:t>
          </a:r>
        </a:p>
        <a:p>
          <a:pPr marL="0" lvl="0" indent="0" algn="ctr" defTabSz="889000">
            <a:lnSpc>
              <a:spcPct val="90000"/>
            </a:lnSpc>
            <a:spcBef>
              <a:spcPct val="0"/>
            </a:spcBef>
            <a:spcAft>
              <a:spcPct val="35000"/>
            </a:spcAft>
            <a:buNone/>
          </a:pPr>
          <a:r>
            <a:rPr lang="en-US" sz="1600" kern="1200" dirty="0"/>
            <a:t>(Evidence-based changes)</a:t>
          </a:r>
        </a:p>
      </dsp:txBody>
      <dsp:txXfrm>
        <a:off x="7003769" y="1110307"/>
        <a:ext cx="1307889" cy="1033450"/>
      </dsp:txXfrm>
    </dsp:sp>
    <dsp:sp modelId="{DA0BD51A-4725-1741-A71C-097FD84AC0A9}">
      <dsp:nvSpPr>
        <dsp:cNvPr id="0" name=""/>
        <dsp:cNvSpPr/>
      </dsp:nvSpPr>
      <dsp:spPr>
        <a:xfrm>
          <a:off x="6347185" y="3091333"/>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FA0169-048B-5E47-A2A3-7CC392018775}">
      <dsp:nvSpPr>
        <dsp:cNvPr id="0" name=""/>
        <dsp:cNvSpPr/>
      </dsp:nvSpPr>
      <dsp:spPr>
        <a:xfrm>
          <a:off x="7538160" y="282179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Brainstorm</a:t>
          </a:r>
        </a:p>
      </dsp:txBody>
      <dsp:txXfrm>
        <a:off x="7570312" y="2853947"/>
        <a:ext cx="1307889" cy="1033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3021920" y="1713166"/>
          <a:ext cx="1244564" cy="80619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endParaRPr lang="en-US" sz="1700" kern="1200"/>
        </a:p>
      </dsp:txBody>
      <dsp:txXfrm>
        <a:off x="3412998" y="1932424"/>
        <a:ext cx="835777" cy="569228"/>
      </dsp:txXfrm>
    </dsp:sp>
    <dsp:sp modelId="{53C92ABE-2EDD-2F4B-B236-E72BC2845ED8}">
      <dsp:nvSpPr>
        <dsp:cNvPr id="0" name=""/>
        <dsp:cNvSpPr/>
      </dsp:nvSpPr>
      <dsp:spPr>
        <a:xfrm>
          <a:off x="991314" y="1713166"/>
          <a:ext cx="1244564" cy="80619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endParaRPr lang="en-US" sz="1700" kern="1200"/>
        </a:p>
      </dsp:txBody>
      <dsp:txXfrm>
        <a:off x="1009023" y="1932424"/>
        <a:ext cx="835777" cy="569228"/>
      </dsp:txXfrm>
    </dsp:sp>
    <dsp:sp modelId="{0D835C2A-1B9E-944E-948F-EB530348B775}">
      <dsp:nvSpPr>
        <dsp:cNvPr id="0" name=""/>
        <dsp:cNvSpPr/>
      </dsp:nvSpPr>
      <dsp:spPr>
        <a:xfrm>
          <a:off x="3021920" y="0"/>
          <a:ext cx="1244564" cy="80619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endParaRPr lang="en-US" sz="1700" kern="1200"/>
        </a:p>
      </dsp:txBody>
      <dsp:txXfrm>
        <a:off x="3412998" y="17709"/>
        <a:ext cx="835777" cy="569228"/>
      </dsp:txXfrm>
    </dsp:sp>
    <dsp:sp modelId="{E66A2F35-655A-0940-8FF6-F1110C960A23}">
      <dsp:nvSpPr>
        <dsp:cNvPr id="0" name=""/>
        <dsp:cNvSpPr/>
      </dsp:nvSpPr>
      <dsp:spPr>
        <a:xfrm>
          <a:off x="991314" y="0"/>
          <a:ext cx="1244564" cy="80619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endParaRPr lang="en-US" sz="1700" kern="1200"/>
        </a:p>
      </dsp:txBody>
      <dsp:txXfrm>
        <a:off x="1009023" y="17709"/>
        <a:ext cx="835777" cy="569228"/>
      </dsp:txXfrm>
    </dsp:sp>
    <dsp:sp modelId="{3AF40FDC-AC4D-834C-BF52-DDF12CC9E9E0}">
      <dsp:nvSpPr>
        <dsp:cNvPr id="0" name=""/>
        <dsp:cNvSpPr/>
      </dsp:nvSpPr>
      <dsp:spPr>
        <a:xfrm>
          <a:off x="1512822" y="143603"/>
          <a:ext cx="1090883" cy="1090883"/>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ACT</a:t>
          </a:r>
        </a:p>
      </dsp:txBody>
      <dsp:txXfrm>
        <a:off x="1832334" y="463115"/>
        <a:ext cx="771371" cy="771371"/>
      </dsp:txXfrm>
    </dsp:sp>
    <dsp:sp modelId="{73775ECF-C0EB-8043-8FC2-532DB438A405}">
      <dsp:nvSpPr>
        <dsp:cNvPr id="0" name=""/>
        <dsp:cNvSpPr/>
      </dsp:nvSpPr>
      <dsp:spPr>
        <a:xfrm rot="5400000">
          <a:off x="2654093" y="143603"/>
          <a:ext cx="1090883" cy="1090883"/>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PLAN</a:t>
          </a:r>
        </a:p>
      </dsp:txBody>
      <dsp:txXfrm rot="-5400000">
        <a:off x="2654093" y="463115"/>
        <a:ext cx="771371" cy="771371"/>
      </dsp:txXfrm>
    </dsp:sp>
    <dsp:sp modelId="{6F9BEB40-E9CC-4E41-A18C-DE18D666E0FE}">
      <dsp:nvSpPr>
        <dsp:cNvPr id="0" name=""/>
        <dsp:cNvSpPr/>
      </dsp:nvSpPr>
      <dsp:spPr>
        <a:xfrm rot="10800000">
          <a:off x="2654093" y="1284874"/>
          <a:ext cx="1090883" cy="1090883"/>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DO</a:t>
          </a:r>
        </a:p>
      </dsp:txBody>
      <dsp:txXfrm rot="10800000">
        <a:off x="2654093" y="1284874"/>
        <a:ext cx="771371" cy="771371"/>
      </dsp:txXfrm>
    </dsp:sp>
    <dsp:sp modelId="{99E10085-A948-4647-8B6E-F94D54882B38}">
      <dsp:nvSpPr>
        <dsp:cNvPr id="0" name=""/>
        <dsp:cNvSpPr/>
      </dsp:nvSpPr>
      <dsp:spPr>
        <a:xfrm rot="16200000">
          <a:off x="1512822" y="1284874"/>
          <a:ext cx="1090883" cy="1090883"/>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STUDY</a:t>
          </a:r>
        </a:p>
      </dsp:txBody>
      <dsp:txXfrm rot="5400000">
        <a:off x="1832334" y="1284874"/>
        <a:ext cx="771371" cy="771371"/>
      </dsp:txXfrm>
    </dsp:sp>
    <dsp:sp modelId="{9C8DA5AA-46CE-AB4F-97FF-31C8101DDC4F}">
      <dsp:nvSpPr>
        <dsp:cNvPr id="0" name=""/>
        <dsp:cNvSpPr/>
      </dsp:nvSpPr>
      <dsp:spPr>
        <a:xfrm>
          <a:off x="2440577" y="1032938"/>
          <a:ext cx="376644" cy="327517"/>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2440577" y="1158906"/>
          <a:ext cx="376644" cy="327517"/>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4859674" y="2204144"/>
          <a:ext cx="1601246" cy="10372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endParaRPr lang="en-US" sz="2200" kern="1200"/>
        </a:p>
      </dsp:txBody>
      <dsp:txXfrm>
        <a:off x="5362833" y="2486240"/>
        <a:ext cx="1075302" cy="732363"/>
      </dsp:txXfrm>
    </dsp:sp>
    <dsp:sp modelId="{53C92ABE-2EDD-2F4B-B236-E72BC2845ED8}">
      <dsp:nvSpPr>
        <dsp:cNvPr id="0" name=""/>
        <dsp:cNvSpPr/>
      </dsp:nvSpPr>
      <dsp:spPr>
        <a:xfrm>
          <a:off x="2247115" y="2204144"/>
          <a:ext cx="1601246" cy="10372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endParaRPr lang="en-US" sz="2200" kern="1200"/>
        </a:p>
      </dsp:txBody>
      <dsp:txXfrm>
        <a:off x="2269900" y="2486240"/>
        <a:ext cx="1075302" cy="732363"/>
      </dsp:txXfrm>
    </dsp:sp>
    <dsp:sp modelId="{0D835C2A-1B9E-944E-948F-EB530348B775}">
      <dsp:nvSpPr>
        <dsp:cNvPr id="0" name=""/>
        <dsp:cNvSpPr/>
      </dsp:nvSpPr>
      <dsp:spPr>
        <a:xfrm>
          <a:off x="4859674" y="0"/>
          <a:ext cx="1601246" cy="10372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endParaRPr lang="en-US" sz="2200" kern="1200"/>
        </a:p>
      </dsp:txBody>
      <dsp:txXfrm>
        <a:off x="5362833" y="22785"/>
        <a:ext cx="1075302" cy="732363"/>
      </dsp:txXfrm>
    </dsp:sp>
    <dsp:sp modelId="{E66A2F35-655A-0940-8FF6-F1110C960A23}">
      <dsp:nvSpPr>
        <dsp:cNvPr id="0" name=""/>
        <dsp:cNvSpPr/>
      </dsp:nvSpPr>
      <dsp:spPr>
        <a:xfrm>
          <a:off x="2247115" y="0"/>
          <a:ext cx="1601246" cy="10372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endParaRPr lang="en-US" sz="2200" kern="1200"/>
        </a:p>
      </dsp:txBody>
      <dsp:txXfrm>
        <a:off x="2269900" y="22785"/>
        <a:ext cx="1075302" cy="732363"/>
      </dsp:txXfrm>
    </dsp:sp>
    <dsp:sp modelId="{3AF40FDC-AC4D-834C-BF52-DDF12CC9E9E0}">
      <dsp:nvSpPr>
        <dsp:cNvPr id="0" name=""/>
        <dsp:cNvSpPr/>
      </dsp:nvSpPr>
      <dsp:spPr>
        <a:xfrm>
          <a:off x="2918082" y="184759"/>
          <a:ext cx="1403521" cy="140352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ACT</a:t>
          </a:r>
        </a:p>
      </dsp:txBody>
      <dsp:txXfrm>
        <a:off x="3329164" y="595841"/>
        <a:ext cx="992439" cy="992439"/>
      </dsp:txXfrm>
    </dsp:sp>
    <dsp:sp modelId="{73775ECF-C0EB-8043-8FC2-532DB438A405}">
      <dsp:nvSpPr>
        <dsp:cNvPr id="0" name=""/>
        <dsp:cNvSpPr/>
      </dsp:nvSpPr>
      <dsp:spPr>
        <a:xfrm rot="5400000">
          <a:off x="4386431" y="184759"/>
          <a:ext cx="1403521" cy="140352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PLAN</a:t>
          </a:r>
        </a:p>
      </dsp:txBody>
      <dsp:txXfrm rot="-5400000">
        <a:off x="4386431" y="595841"/>
        <a:ext cx="992439" cy="992439"/>
      </dsp:txXfrm>
    </dsp:sp>
    <dsp:sp modelId="{6F9BEB40-E9CC-4E41-A18C-DE18D666E0FE}">
      <dsp:nvSpPr>
        <dsp:cNvPr id="0" name=""/>
        <dsp:cNvSpPr/>
      </dsp:nvSpPr>
      <dsp:spPr>
        <a:xfrm rot="10800000">
          <a:off x="4386431" y="1653108"/>
          <a:ext cx="1403521" cy="140352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DO</a:t>
          </a:r>
        </a:p>
      </dsp:txBody>
      <dsp:txXfrm rot="10800000">
        <a:off x="4386431" y="1653108"/>
        <a:ext cx="992439" cy="992439"/>
      </dsp:txXfrm>
    </dsp:sp>
    <dsp:sp modelId="{99E10085-A948-4647-8B6E-F94D54882B38}">
      <dsp:nvSpPr>
        <dsp:cNvPr id="0" name=""/>
        <dsp:cNvSpPr/>
      </dsp:nvSpPr>
      <dsp:spPr>
        <a:xfrm rot="16200000">
          <a:off x="2918082" y="1653108"/>
          <a:ext cx="1403521" cy="140352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STUDY</a:t>
          </a:r>
        </a:p>
      </dsp:txBody>
      <dsp:txXfrm rot="5400000">
        <a:off x="3329164" y="1653108"/>
        <a:ext cx="992439" cy="992439"/>
      </dsp:txXfrm>
    </dsp:sp>
    <dsp:sp modelId="{9C8DA5AA-46CE-AB4F-97FF-31C8101DDC4F}">
      <dsp:nvSpPr>
        <dsp:cNvPr id="0" name=""/>
        <dsp:cNvSpPr/>
      </dsp:nvSpPr>
      <dsp:spPr>
        <a:xfrm>
          <a:off x="4111724" y="1328969"/>
          <a:ext cx="484587" cy="421380"/>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4111724" y="1491038"/>
          <a:ext cx="484587" cy="421380"/>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19AC-9804-434D-B44F-103DC8F71531}">
      <dsp:nvSpPr>
        <dsp:cNvPr id="0" name=""/>
        <dsp:cNvSpPr/>
      </dsp:nvSpPr>
      <dsp:spPr>
        <a:xfrm>
          <a:off x="3823360" y="955834"/>
          <a:ext cx="1545091" cy="160816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ACT</a:t>
          </a:r>
        </a:p>
      </dsp:txBody>
      <dsp:txXfrm>
        <a:off x="4275907" y="1426855"/>
        <a:ext cx="1092544" cy="1137145"/>
      </dsp:txXfrm>
    </dsp:sp>
    <dsp:sp modelId="{48E8B77C-A91A-714D-9C44-FA3BAB5ECF69}">
      <dsp:nvSpPr>
        <dsp:cNvPr id="0" name=""/>
        <dsp:cNvSpPr/>
      </dsp:nvSpPr>
      <dsp:spPr>
        <a:xfrm rot="5400000">
          <a:off x="5481981" y="998745"/>
          <a:ext cx="1608166" cy="154509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PLAN</a:t>
          </a:r>
        </a:p>
      </dsp:txBody>
      <dsp:txXfrm rot="-5400000">
        <a:off x="5513518" y="1438229"/>
        <a:ext cx="1092544" cy="1137145"/>
      </dsp:txXfrm>
    </dsp:sp>
    <dsp:sp modelId="{736C39C5-8476-494A-87F6-76B9CCBDF7A1}">
      <dsp:nvSpPr>
        <dsp:cNvPr id="0" name=""/>
        <dsp:cNvSpPr/>
      </dsp:nvSpPr>
      <dsp:spPr>
        <a:xfrm rot="10800000">
          <a:off x="5490953" y="2634369"/>
          <a:ext cx="1545091" cy="160816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DO</a:t>
          </a:r>
        </a:p>
      </dsp:txBody>
      <dsp:txXfrm rot="10800000">
        <a:off x="5490953" y="2634369"/>
        <a:ext cx="1092544" cy="1137145"/>
      </dsp:txXfrm>
    </dsp:sp>
    <dsp:sp modelId="{68D86A6B-A39D-A24F-B43A-360D8C1A5C61}">
      <dsp:nvSpPr>
        <dsp:cNvPr id="0" name=""/>
        <dsp:cNvSpPr/>
      </dsp:nvSpPr>
      <dsp:spPr>
        <a:xfrm rot="16200000">
          <a:off x="3814547" y="2688586"/>
          <a:ext cx="1608166" cy="154509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CHECK</a:t>
          </a:r>
        </a:p>
      </dsp:txBody>
      <dsp:txXfrm rot="5400000">
        <a:off x="4298631" y="2657049"/>
        <a:ext cx="1092544" cy="1137145"/>
      </dsp:txXfrm>
    </dsp:sp>
    <dsp:sp modelId="{EF33B2E5-636B-0A48-A35B-78E5BE467085}">
      <dsp:nvSpPr>
        <dsp:cNvPr id="0" name=""/>
        <dsp:cNvSpPr/>
      </dsp:nvSpPr>
      <dsp:spPr>
        <a:xfrm>
          <a:off x="5095278" y="2145284"/>
          <a:ext cx="782243" cy="680211"/>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79C7222F-CD8E-BF41-9C86-307444CE470B}">
      <dsp:nvSpPr>
        <dsp:cNvPr id="0" name=""/>
        <dsp:cNvSpPr/>
      </dsp:nvSpPr>
      <dsp:spPr>
        <a:xfrm rot="10800000">
          <a:off x="5095278" y="2406904"/>
          <a:ext cx="782243" cy="680211"/>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F0D70-7820-A04B-8342-1997B5858BEE}">
      <dsp:nvSpPr>
        <dsp:cNvPr id="0" name=""/>
        <dsp:cNvSpPr/>
      </dsp:nvSpPr>
      <dsp:spPr>
        <a:xfrm>
          <a:off x="4533"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8344" y="1459627"/>
        <a:ext cx="1307304" cy="765333"/>
      </dsp:txXfrm>
    </dsp:sp>
    <dsp:sp modelId="{6934D6B6-10F0-034A-A9F8-D71CAE30C742}">
      <dsp:nvSpPr>
        <dsp:cNvPr id="0" name=""/>
        <dsp:cNvSpPr/>
      </dsp:nvSpPr>
      <dsp:spPr>
        <a:xfrm>
          <a:off x="1494952"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94952" y="1741487"/>
        <a:ext cx="201071" cy="201613"/>
      </dsp:txXfrm>
    </dsp:sp>
    <dsp:sp modelId="{60DFAF20-D8E7-FC4E-8822-4281A7741E3A}">
      <dsp:nvSpPr>
        <dsp:cNvPr id="0" name=""/>
        <dsp:cNvSpPr/>
      </dsp:nvSpPr>
      <dsp:spPr>
        <a:xfrm>
          <a:off x="1901430"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1925241" y="1459627"/>
        <a:ext cx="1307304" cy="765333"/>
      </dsp:txXfrm>
    </dsp:sp>
    <dsp:sp modelId="{AEBED6B7-94FE-2843-B3B6-262AE6C8D1B8}">
      <dsp:nvSpPr>
        <dsp:cNvPr id="0" name=""/>
        <dsp:cNvSpPr/>
      </dsp:nvSpPr>
      <dsp:spPr>
        <a:xfrm>
          <a:off x="3391849"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391849" y="1741487"/>
        <a:ext cx="201071" cy="201613"/>
      </dsp:txXfrm>
    </dsp:sp>
    <dsp:sp modelId="{00926FE8-3626-E549-AD76-A8E1F31B483A}">
      <dsp:nvSpPr>
        <dsp:cNvPr id="0" name=""/>
        <dsp:cNvSpPr/>
      </dsp:nvSpPr>
      <dsp:spPr>
        <a:xfrm>
          <a:off x="3798327"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822138" y="1459627"/>
        <a:ext cx="1307304" cy="7653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2448-E239-1646-8CE5-1A6059762D6F}">
      <dsp:nvSpPr>
        <dsp:cNvPr id="0" name=""/>
        <dsp:cNvSpPr/>
      </dsp:nvSpPr>
      <dsp:spPr>
        <a:xfrm>
          <a:off x="3188063" y="883"/>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0000"/>
              </a:solidFill>
            </a:rPr>
            <a:t>DATABASE</a:t>
          </a:r>
        </a:p>
      </dsp:txBody>
      <dsp:txXfrm>
        <a:off x="3400447" y="213267"/>
        <a:ext cx="1025480" cy="1025480"/>
      </dsp:txXfrm>
    </dsp:sp>
    <dsp:sp modelId="{28F53709-F08B-BD4D-A7EC-59050B27FF60}">
      <dsp:nvSpPr>
        <dsp:cNvPr id="0" name=""/>
        <dsp:cNvSpPr/>
      </dsp:nvSpPr>
      <dsp:spPr>
        <a:xfrm rot="2160000">
          <a:off x="4592272" y="1114401"/>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03292" y="1178377"/>
        <a:ext cx="269269" cy="293674"/>
      </dsp:txXfrm>
    </dsp:sp>
    <dsp:sp modelId="{EE5C769B-B06A-C844-931C-C5177458D1A6}">
      <dsp:nvSpPr>
        <dsp:cNvPr id="0" name=""/>
        <dsp:cNvSpPr/>
      </dsp:nvSpPr>
      <dsp:spPr>
        <a:xfrm>
          <a:off x="4948518" y="127992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IR Nurse Reviews every 3 months</a:t>
          </a:r>
        </a:p>
      </dsp:txBody>
      <dsp:txXfrm>
        <a:off x="5160902" y="1492312"/>
        <a:ext cx="1025480" cy="1025480"/>
      </dsp:txXfrm>
    </dsp:sp>
    <dsp:sp modelId="{7439BE82-58F3-4F40-B60C-D9560CB8E887}">
      <dsp:nvSpPr>
        <dsp:cNvPr id="0" name=""/>
        <dsp:cNvSpPr/>
      </dsp:nvSpPr>
      <dsp:spPr>
        <a:xfrm rot="6480000">
          <a:off x="5148454" y="2784739"/>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223985" y="2827755"/>
        <a:ext cx="269269" cy="293674"/>
      </dsp:txXfrm>
    </dsp:sp>
    <dsp:sp modelId="{761831BD-7475-524F-B962-F397465D6A09}">
      <dsp:nvSpPr>
        <dsp:cNvPr id="0" name=""/>
        <dsp:cNvSpPr/>
      </dsp:nvSpPr>
      <dsp:spPr>
        <a:xfrm>
          <a:off x="4276084" y="334946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Message to Primary Provider Re:</a:t>
          </a:r>
          <a:r>
            <a:rPr lang="en-US" sz="1500" b="1" kern="1200" baseline="0" dirty="0"/>
            <a:t> Follow-up</a:t>
          </a:r>
          <a:endParaRPr lang="en-US" sz="1500" b="1" kern="1200" dirty="0"/>
        </a:p>
      </dsp:txBody>
      <dsp:txXfrm>
        <a:off x="4488468" y="3561852"/>
        <a:ext cx="1025480" cy="1025480"/>
      </dsp:txXfrm>
    </dsp:sp>
    <dsp:sp modelId="{CA4E8DF9-562D-B944-9982-4E3AB266F771}">
      <dsp:nvSpPr>
        <dsp:cNvPr id="0" name=""/>
        <dsp:cNvSpPr/>
      </dsp:nvSpPr>
      <dsp:spPr>
        <a:xfrm rot="10800000">
          <a:off x="3731739" y="3829862"/>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847140" y="3927754"/>
        <a:ext cx="269269" cy="293674"/>
      </dsp:txXfrm>
    </dsp:sp>
    <dsp:sp modelId="{31F8453D-8ACC-9542-89BB-7AAC2F0B4996}">
      <dsp:nvSpPr>
        <dsp:cNvPr id="0" name=""/>
        <dsp:cNvSpPr/>
      </dsp:nvSpPr>
      <dsp:spPr>
        <a:xfrm>
          <a:off x="2100042" y="334946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Consults</a:t>
          </a:r>
          <a:r>
            <a:rPr lang="en-US" sz="1500" b="1" kern="1200" baseline="0" dirty="0"/>
            <a:t> with IR provider</a:t>
          </a:r>
          <a:endParaRPr lang="en-US" sz="1500" b="1" kern="1200" dirty="0"/>
        </a:p>
      </dsp:txBody>
      <dsp:txXfrm>
        <a:off x="2312426" y="3561852"/>
        <a:ext cx="1025480" cy="1025480"/>
      </dsp:txXfrm>
    </dsp:sp>
    <dsp:sp modelId="{70A4531F-CFA9-D04F-9073-1311302A009C}">
      <dsp:nvSpPr>
        <dsp:cNvPr id="0" name=""/>
        <dsp:cNvSpPr/>
      </dsp:nvSpPr>
      <dsp:spPr>
        <a:xfrm rot="15120000">
          <a:off x="2299978" y="2805447"/>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375509" y="2958215"/>
        <a:ext cx="269269" cy="293674"/>
      </dsp:txXfrm>
    </dsp:sp>
    <dsp:sp modelId="{629B4D90-730F-9940-A66B-EF2CBC3E9621}">
      <dsp:nvSpPr>
        <dsp:cNvPr id="0" name=""/>
        <dsp:cNvSpPr/>
      </dsp:nvSpPr>
      <dsp:spPr>
        <a:xfrm>
          <a:off x="1427607" y="127992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Filter Retrieved</a:t>
          </a:r>
          <a:r>
            <a:rPr lang="en-US" sz="1500" b="1" kern="1200" baseline="0" dirty="0"/>
            <a:t> by IR if indicated</a:t>
          </a:r>
          <a:endParaRPr lang="en-US" sz="1500" b="1" kern="1200" dirty="0"/>
        </a:p>
      </dsp:txBody>
      <dsp:txXfrm>
        <a:off x="1639991" y="1492312"/>
        <a:ext cx="1025480" cy="1025480"/>
      </dsp:txXfrm>
    </dsp:sp>
    <dsp:sp modelId="{1F388428-0264-DE4D-8CE8-18CAD822E921}">
      <dsp:nvSpPr>
        <dsp:cNvPr id="0" name=""/>
        <dsp:cNvSpPr/>
      </dsp:nvSpPr>
      <dsp:spPr>
        <a:xfrm rot="19440000">
          <a:off x="2831816" y="1127200"/>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842836" y="1259008"/>
        <a:ext cx="269269" cy="29367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56174-A356-654C-A137-206AFB1C3CAA}" type="datetimeFigureOut">
              <a:rPr lang="en-US" smtClean="0"/>
              <a:t>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6EF66-4BAD-3440-9161-41B1C1CB3BCB}" type="slidenum">
              <a:rPr lang="en-US" smtClean="0"/>
              <a:t>‹#›</a:t>
            </a:fld>
            <a:endParaRPr lang="en-US"/>
          </a:p>
        </p:txBody>
      </p:sp>
    </p:spTree>
    <p:extLst>
      <p:ext uri="{BB962C8B-B14F-4D97-AF65-F5344CB8AC3E}">
        <p14:creationId xmlns:p14="http://schemas.microsoft.com/office/powerpoint/2010/main" val="1447727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9.emf"/><Relationship Id="rId4" Type="http://schemas.openxmlformats.org/officeDocument/2006/relationships/oleObject" Target="../embeddings/oleObject1.bin"/></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a:t>
            </a:fld>
            <a:endParaRPr lang="en-US"/>
          </a:p>
        </p:txBody>
      </p:sp>
    </p:spTree>
    <p:extLst>
      <p:ext uri="{BB962C8B-B14F-4D97-AF65-F5344CB8AC3E}">
        <p14:creationId xmlns:p14="http://schemas.microsoft.com/office/powerpoint/2010/main" val="58600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In IHI Course QI 103 - Adjust, Adopt or Discard</a:t>
            </a:r>
          </a:p>
        </p:txBody>
      </p:sp>
      <p:sp>
        <p:nvSpPr>
          <p:cNvPr id="4" name="Slide Number Placeholder 3"/>
          <p:cNvSpPr>
            <a:spLocks noGrp="1"/>
          </p:cNvSpPr>
          <p:nvPr>
            <p:ph type="sldNum" sz="quarter" idx="5"/>
          </p:nvPr>
        </p:nvSpPr>
        <p:spPr/>
        <p:txBody>
          <a:bodyPr/>
          <a:lstStyle/>
          <a:p>
            <a:fld id="{BED6EF66-4BAD-3440-9161-41B1C1CB3BCB}" type="slidenum">
              <a:rPr lang="en-US" smtClean="0"/>
              <a:t>16</a:t>
            </a:fld>
            <a:endParaRPr lang="en-US"/>
          </a:p>
        </p:txBody>
      </p:sp>
    </p:spTree>
    <p:extLst>
      <p:ext uri="{BB962C8B-B14F-4D97-AF65-F5344CB8AC3E}">
        <p14:creationId xmlns:p14="http://schemas.microsoft.com/office/powerpoint/2010/main" val="70496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lvl="2" defTabSz="911622">
              <a:defRPr/>
            </a:pPr>
            <a:r>
              <a:rPr lang="en-US" b="1" dirty="0"/>
              <a:t>Improvement techniques are Formal methods to test changes in the steps of a process and seek to achieve greater process reliability more efficiently and at less cost</a:t>
            </a:r>
          </a:p>
          <a:p>
            <a:pPr marL="0" lvl="2" defTabSz="911622">
              <a:defRPr/>
            </a:pPr>
            <a:endParaRPr lang="en-US" dirty="0"/>
          </a:p>
          <a:p>
            <a:pPr marL="0" lvl="2" defTabSz="911622">
              <a:defRPr/>
            </a:pPr>
            <a:r>
              <a:rPr lang="en-US" dirty="0"/>
              <a:t>- Best to use an example like weight loss</a:t>
            </a:r>
          </a:p>
          <a:p>
            <a:pPr marL="0" lvl="2" defTabSz="911622">
              <a:defRPr/>
            </a:pPr>
            <a:r>
              <a:rPr lang="en-US" dirty="0"/>
              <a:t>- Reliable Process-a set of steps that when performed achieves the same result with minimum variation over time. The likelihood that a process will achieve its desired outcome is dependent on the variability of each step and the total number of steps. Reliability goes down as the number of steps increase and as the variability of the steps increases</a:t>
            </a:r>
          </a:p>
          <a:p>
            <a:pPr lvl="1">
              <a:defRPr/>
            </a:pPr>
            <a:r>
              <a:rPr lang="en-US" dirty="0"/>
              <a:t>- </a:t>
            </a:r>
            <a:r>
              <a:rPr lang="en-US" b="1" dirty="0"/>
              <a:t>Test of Changes</a:t>
            </a:r>
          </a:p>
          <a:p>
            <a:pPr lvl="2">
              <a:defRPr/>
            </a:pPr>
            <a:r>
              <a:rPr lang="en-US" dirty="0"/>
              <a:t>- A test of change alters a step in a process and evaluates the impact of that alteration</a:t>
            </a:r>
          </a:p>
          <a:p>
            <a:pPr lvl="2">
              <a:defRPr/>
            </a:pPr>
            <a:r>
              <a:rPr lang="en-US" dirty="0"/>
              <a:t>- There are 3 questions to ask prior to a test of change or Plan, Do, Study Act PDSA</a:t>
            </a:r>
          </a:p>
          <a:p>
            <a:pPr lvl="3">
              <a:defRPr/>
            </a:pPr>
            <a:r>
              <a:rPr lang="en-US" dirty="0"/>
              <a:t>What are we trying to accomplish?</a:t>
            </a:r>
          </a:p>
          <a:p>
            <a:pPr lvl="3">
              <a:defRPr/>
            </a:pPr>
            <a:r>
              <a:rPr lang="en-US" dirty="0"/>
              <a:t>How will we know that a change is an improvement?</a:t>
            </a:r>
          </a:p>
          <a:p>
            <a:pPr lvl="3">
              <a:defRPr/>
            </a:pPr>
            <a:r>
              <a:rPr lang="en-US" dirty="0"/>
              <a:t>What change can we make that will result in improvements?</a:t>
            </a:r>
          </a:p>
          <a:p>
            <a:pPr lvl="2">
              <a:defRPr/>
            </a:pPr>
            <a:r>
              <a:rPr lang="en-US" dirty="0"/>
              <a:t>- PDSA’s don’t result in success or failure, they generate learning</a:t>
            </a:r>
          </a:p>
          <a:p>
            <a:pPr lvl="2">
              <a:defRPr/>
            </a:pPr>
            <a:r>
              <a:rPr lang="en-US" dirty="0"/>
              <a:t>- </a:t>
            </a:r>
            <a:r>
              <a:rPr lang="en-US" b="1" dirty="0"/>
              <a:t>4 components of PDSA</a:t>
            </a:r>
          </a:p>
          <a:p>
            <a:pPr lvl="3">
              <a:defRPr/>
            </a:pPr>
            <a:r>
              <a:rPr lang="en-US" dirty="0"/>
              <a:t>- Plan-develop an action plan to run the cycle. Predict the expected result. The who, what, where, and when. Keep it simple, only one change at a time, one shift, one day, etc. </a:t>
            </a:r>
          </a:p>
          <a:p>
            <a:pPr lvl="3">
              <a:defRPr/>
            </a:pPr>
            <a:r>
              <a:rPr lang="en-US" dirty="0"/>
              <a:t>- Do-perform the action plan</a:t>
            </a:r>
          </a:p>
          <a:p>
            <a:pPr lvl="3">
              <a:defRPr/>
            </a:pPr>
            <a:r>
              <a:rPr lang="en-US" dirty="0"/>
              <a:t>- Study-evaluate the change, and whether it performed as predicted</a:t>
            </a:r>
          </a:p>
          <a:p>
            <a:pPr lvl="3">
              <a:defRPr/>
            </a:pPr>
            <a:r>
              <a:rPr lang="en-US" dirty="0"/>
              <a:t>- Act-Reflect on what happened and use the learning to begin planning for the next test of change</a:t>
            </a:r>
          </a:p>
          <a:p>
            <a:pPr lvl="2">
              <a:defRPr/>
            </a:pPr>
            <a:r>
              <a:rPr lang="en-US" b="1" dirty="0"/>
              <a:t>- How to determine what test of changes to do</a:t>
            </a:r>
          </a:p>
          <a:p>
            <a:pPr lvl="3">
              <a:defRPr/>
            </a:pPr>
            <a:r>
              <a:rPr lang="en-US" dirty="0"/>
              <a:t>- First have a clear Aim, which means the team knows what to work towards</a:t>
            </a:r>
          </a:p>
          <a:p>
            <a:pPr lvl="3">
              <a:defRPr/>
            </a:pPr>
            <a:r>
              <a:rPr lang="en-US" dirty="0"/>
              <a:t>- Reflect on the major factors or drivers that will influence achieving the goal. This helps to focus the group’s efforts and decreases the likelihood that unnecessary work will occur</a:t>
            </a:r>
          </a:p>
          <a:p>
            <a:pPr lvl="3">
              <a:defRPr/>
            </a:pPr>
            <a:r>
              <a:rPr lang="en-US" dirty="0"/>
              <a:t>- Determining the major factors or drivers helps to limit the interventions or actions to the few that are most likely to help achieve the goal.</a:t>
            </a:r>
          </a:p>
          <a:p>
            <a:pPr>
              <a:defRPr/>
            </a:pPr>
            <a:endParaRPr lang="en-US" dirty="0"/>
          </a:p>
          <a:p>
            <a:pPr>
              <a:defRPr/>
            </a:pPr>
            <a:r>
              <a:rPr lang="en-US" b="1" dirty="0"/>
              <a:t>Plan</a:t>
            </a:r>
          </a:p>
          <a:p>
            <a:pPr marL="170928" indent="-170928">
              <a:buFont typeface="Arial" pitchFamily="34" charset="0"/>
              <a:buChar char="•"/>
              <a:defRPr/>
            </a:pPr>
            <a:r>
              <a:rPr lang="en-US" dirty="0"/>
              <a:t>State the objective of the cycle, what are we trying to accomplish?</a:t>
            </a:r>
          </a:p>
          <a:p>
            <a:pPr marL="170928" indent="-170928">
              <a:buFont typeface="Arial" pitchFamily="34" charset="0"/>
              <a:buChar char="•"/>
              <a:defRPr/>
            </a:pPr>
            <a:r>
              <a:rPr lang="en-US" dirty="0"/>
              <a:t>Make predictions</a:t>
            </a:r>
          </a:p>
          <a:p>
            <a:pPr marL="170928" indent="-170928">
              <a:buFont typeface="Arial" pitchFamily="34" charset="0"/>
              <a:buChar char="•"/>
              <a:defRPr/>
            </a:pPr>
            <a:r>
              <a:rPr lang="en-US" dirty="0"/>
              <a:t>Generate solutions</a:t>
            </a:r>
          </a:p>
          <a:p>
            <a:pPr marL="170928" indent="-170928">
              <a:buFont typeface="Arial" pitchFamily="34" charset="0"/>
              <a:buChar char="•"/>
              <a:defRPr/>
            </a:pPr>
            <a:r>
              <a:rPr lang="en-US" dirty="0"/>
              <a:t>Develop the plan to carry out the cycle (who, what, where, when)</a:t>
            </a:r>
          </a:p>
          <a:p>
            <a:pPr>
              <a:defRPr/>
            </a:pPr>
            <a:endParaRPr lang="en-US" dirty="0"/>
          </a:p>
          <a:p>
            <a:pPr>
              <a:defRPr/>
            </a:pPr>
            <a:r>
              <a:rPr lang="en-US" b="1" dirty="0"/>
              <a:t>Do</a:t>
            </a:r>
          </a:p>
          <a:p>
            <a:pPr marL="170928" indent="-170928">
              <a:buFont typeface="Arial" pitchFamily="34" charset="0"/>
              <a:buChar char="•"/>
              <a:defRPr/>
            </a:pPr>
            <a:r>
              <a:rPr lang="en-US" dirty="0"/>
              <a:t>Test the change</a:t>
            </a:r>
          </a:p>
          <a:p>
            <a:pPr marL="170928" indent="-170928">
              <a:buFont typeface="Arial" pitchFamily="34" charset="0"/>
              <a:buChar char="•"/>
              <a:defRPr/>
            </a:pPr>
            <a:r>
              <a:rPr lang="en-US" dirty="0"/>
              <a:t>Document problems and unexpected observations</a:t>
            </a:r>
          </a:p>
          <a:p>
            <a:pPr marL="170928" indent="-170928">
              <a:buFont typeface="Arial" pitchFamily="34" charset="0"/>
              <a:buChar char="•"/>
              <a:defRPr/>
            </a:pPr>
            <a:r>
              <a:rPr lang="en-US" dirty="0"/>
              <a:t>Analysis the data</a:t>
            </a:r>
          </a:p>
          <a:p>
            <a:pPr marL="170928" indent="-170928">
              <a:buFont typeface="Arial" pitchFamily="34" charset="0"/>
              <a:buChar char="•"/>
              <a:defRPr/>
            </a:pPr>
            <a:endParaRPr lang="en-US" dirty="0"/>
          </a:p>
          <a:p>
            <a:pPr>
              <a:defRPr/>
            </a:pPr>
            <a:r>
              <a:rPr lang="en-US" b="1" dirty="0"/>
              <a:t>Study</a:t>
            </a:r>
          </a:p>
          <a:p>
            <a:pPr marL="170928" indent="-170928">
              <a:buFont typeface="Arial" pitchFamily="34" charset="0"/>
              <a:buChar char="•"/>
              <a:defRPr/>
            </a:pPr>
            <a:r>
              <a:rPr lang="en-US" dirty="0"/>
              <a:t>Complete the analysis</a:t>
            </a:r>
          </a:p>
          <a:p>
            <a:pPr marL="170928" indent="-170928">
              <a:buFont typeface="Arial" pitchFamily="34" charset="0"/>
              <a:buChar char="•"/>
              <a:defRPr/>
            </a:pPr>
            <a:r>
              <a:rPr lang="en-US" dirty="0"/>
              <a:t>Compare the data to predictions</a:t>
            </a:r>
          </a:p>
          <a:p>
            <a:pPr marL="170928" indent="-170928">
              <a:buFont typeface="Arial" pitchFamily="34" charset="0"/>
              <a:buChar char="•"/>
              <a:defRPr/>
            </a:pPr>
            <a:r>
              <a:rPr lang="en-US" dirty="0"/>
              <a:t>Summarize learning's</a:t>
            </a:r>
          </a:p>
          <a:p>
            <a:pPr marL="170928" indent="-170928">
              <a:buFont typeface="Arial" pitchFamily="34" charset="0"/>
              <a:buChar char="•"/>
              <a:defRPr/>
            </a:pPr>
            <a:endParaRPr lang="en-US" dirty="0"/>
          </a:p>
          <a:p>
            <a:pPr>
              <a:defRPr/>
            </a:pPr>
            <a:r>
              <a:rPr lang="en-US" b="1" dirty="0"/>
              <a:t>Act</a:t>
            </a:r>
          </a:p>
          <a:p>
            <a:pPr marL="170928" indent="-170928">
              <a:buFont typeface="Arial" pitchFamily="34" charset="0"/>
              <a:buChar char="•"/>
              <a:defRPr/>
            </a:pPr>
            <a:r>
              <a:rPr lang="en-US" dirty="0"/>
              <a:t>Make changes to the process</a:t>
            </a:r>
          </a:p>
          <a:p>
            <a:pPr marL="170928" indent="-170928">
              <a:buFont typeface="Arial" pitchFamily="34" charset="0"/>
              <a:buChar char="•"/>
              <a:defRPr/>
            </a:pPr>
            <a:r>
              <a:rPr lang="en-US" dirty="0"/>
              <a:t>Standardize the process</a:t>
            </a:r>
          </a:p>
          <a:p>
            <a:pPr marL="170928" indent="-170928">
              <a:buFont typeface="Arial" pitchFamily="34" charset="0"/>
              <a:buChar char="•"/>
              <a:defRPr/>
            </a:pPr>
            <a:r>
              <a:rPr lang="en-US" dirty="0"/>
              <a:t>Select the next cycle</a:t>
            </a:r>
          </a:p>
          <a:p>
            <a:pPr marL="170928" indent="-170928">
              <a:buFont typeface="Arial" pitchFamily="34" charset="0"/>
              <a:buChar char="•"/>
              <a:defRPr/>
            </a:pPr>
            <a:r>
              <a:rPr lang="en-US" dirty="0"/>
              <a:t>What change can we make that will result in improvement?</a:t>
            </a:r>
          </a:p>
          <a:p>
            <a:pPr marL="170928" indent="-170928">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0E5F3616-2E61-4D2D-9A7D-6BF902B85A59}" type="slidenum">
              <a:rPr lang="en-US">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93194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PDSA’s don’t result in success or failure, they generate learning</a:t>
            </a:r>
          </a:p>
          <a:p>
            <a:pPr lvl="0">
              <a:defRPr/>
            </a:pPr>
            <a:r>
              <a:rPr lang="en-US" b="1" dirty="0"/>
              <a:t>4 components of PDSA</a:t>
            </a:r>
          </a:p>
          <a:p>
            <a:pPr lvl="1">
              <a:defRPr/>
            </a:pPr>
            <a:r>
              <a:rPr lang="en-US" dirty="0"/>
              <a:t>- Plan-develop an action plan to run the cycle. Predict the expected result. The who, what, where, and when. Keep it simple, only one change at a time, one shift, one day, etc. </a:t>
            </a:r>
          </a:p>
          <a:p>
            <a:pPr lvl="1">
              <a:defRPr/>
            </a:pPr>
            <a:r>
              <a:rPr lang="en-US" dirty="0"/>
              <a:t>- Do-perform the action plan</a:t>
            </a:r>
          </a:p>
          <a:p>
            <a:pPr lvl="1">
              <a:defRPr/>
            </a:pPr>
            <a:r>
              <a:rPr lang="en-US" dirty="0"/>
              <a:t>- Study-evaluate the change, and whether it performed as predicted</a:t>
            </a:r>
          </a:p>
          <a:p>
            <a:pPr lvl="1">
              <a:defRPr/>
            </a:pPr>
            <a:r>
              <a:rPr lang="en-US" dirty="0"/>
              <a:t>- Act-Reflect on what happened and use the learning to begin planning for the next test of change</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24</a:t>
            </a:fld>
            <a:endParaRPr lang="en-US"/>
          </a:p>
        </p:txBody>
      </p:sp>
    </p:spTree>
    <p:extLst>
      <p:ext uri="{BB962C8B-B14F-4D97-AF65-F5344CB8AC3E}">
        <p14:creationId xmlns:p14="http://schemas.microsoft.com/office/powerpoint/2010/main" val="148048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 How to determine what test of changes to do</a:t>
            </a:r>
          </a:p>
          <a:p>
            <a:pPr lvl="1">
              <a:defRPr/>
            </a:pPr>
            <a:r>
              <a:rPr lang="en-US" dirty="0"/>
              <a:t>- First have a clear Aim, which means the team knows what to work towards</a:t>
            </a:r>
          </a:p>
          <a:p>
            <a:pPr lvl="1">
              <a:defRPr/>
            </a:pPr>
            <a:r>
              <a:rPr lang="en-US" dirty="0"/>
              <a:t>- Reflect on the major factors or drivers that will influence achieving the goal. This helps to focus the group’s efforts and decreases the likelihood that unnecessary work will occur</a:t>
            </a:r>
          </a:p>
          <a:p>
            <a:pPr lvl="1">
              <a:defRPr/>
            </a:pPr>
            <a:r>
              <a:rPr lang="en-US" dirty="0"/>
              <a:t>- Determining the major factors or drivers helps to limit the interventions or actions to the few that are most likely to help achieve the goal.</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25</a:t>
            </a:fld>
            <a:endParaRPr lang="en-US"/>
          </a:p>
        </p:txBody>
      </p:sp>
    </p:spTree>
    <p:extLst>
      <p:ext uri="{BB962C8B-B14F-4D97-AF65-F5344CB8AC3E}">
        <p14:creationId xmlns:p14="http://schemas.microsoft.com/office/powerpoint/2010/main" val="408452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realistic example of a weight loss PDSA on a flip chart – encourage audience participation</a:t>
            </a:r>
          </a:p>
        </p:txBody>
      </p:sp>
      <p:sp>
        <p:nvSpPr>
          <p:cNvPr id="4" name="Slide Number Placeholder 3"/>
          <p:cNvSpPr>
            <a:spLocks noGrp="1"/>
          </p:cNvSpPr>
          <p:nvPr>
            <p:ph type="sldNum" sz="quarter" idx="5"/>
          </p:nvPr>
        </p:nvSpPr>
        <p:spPr/>
        <p:txBody>
          <a:bodyPr/>
          <a:lstStyle/>
          <a:p>
            <a:fld id="{BED6EF66-4BAD-3440-9161-41B1C1CB3BCB}" type="slidenum">
              <a:rPr lang="en-US" smtClean="0"/>
              <a:t>26</a:t>
            </a:fld>
            <a:endParaRPr lang="en-US"/>
          </a:p>
        </p:txBody>
      </p:sp>
    </p:spTree>
    <p:extLst>
      <p:ext uri="{BB962C8B-B14F-4D97-AF65-F5344CB8AC3E}">
        <p14:creationId xmlns:p14="http://schemas.microsoft.com/office/powerpoint/2010/main" val="4036185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a weight loss PDSA, such as:</a:t>
            </a:r>
          </a:p>
          <a:p>
            <a:r>
              <a:rPr lang="en-US" dirty="0"/>
              <a:t>What are you trying to accomplish? Weight loss</a:t>
            </a:r>
          </a:p>
          <a:p>
            <a:r>
              <a:rPr lang="en-US" dirty="0"/>
              <a:t>How will you know…? Metric = weight </a:t>
            </a:r>
            <a:r>
              <a:rPr lang="en-US" dirty="0">
                <a:sym typeface="Wingdings" pitchFamily="2" charset="2"/>
              </a:rPr>
              <a:t> Aim: (p. 14 in Workbook) Decrease weight by 2 lbs. by 1 week.</a:t>
            </a:r>
            <a:endParaRPr lang="en-US" dirty="0"/>
          </a:p>
          <a:p>
            <a:r>
              <a:rPr lang="en-US" dirty="0"/>
              <a:t>What changes…? Make a list; it may include diet, exercise, record food intake, crazy diets, etc.</a:t>
            </a:r>
          </a:p>
          <a:p>
            <a:r>
              <a:rPr lang="en-US" dirty="0"/>
              <a:t>Tests of change: </a:t>
            </a:r>
          </a:p>
          <a:p>
            <a:r>
              <a:rPr lang="en-US" dirty="0"/>
              <a:t>     Plan: Select one, How sill you implement; How will you measure, when, where, who? </a:t>
            </a:r>
          </a:p>
          <a:p>
            <a:r>
              <a:rPr lang="en-US" dirty="0"/>
              <a:t>     Do: for 1 week </a:t>
            </a:r>
          </a:p>
          <a:p>
            <a:r>
              <a:rPr lang="en-US" dirty="0"/>
              <a:t>     Study: Compare your prediction with what actually happened</a:t>
            </a:r>
          </a:p>
          <a:p>
            <a:r>
              <a:rPr lang="en-US" dirty="0"/>
              <a:t>     Act: Adopt, Abandon, or Adapt</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27</a:t>
            </a:fld>
            <a:endParaRPr lang="en-US"/>
          </a:p>
        </p:txBody>
      </p:sp>
    </p:spTree>
    <p:extLst>
      <p:ext uri="{BB962C8B-B14F-4D97-AF65-F5344CB8AC3E}">
        <p14:creationId xmlns:p14="http://schemas.microsoft.com/office/powerpoint/2010/main" val="86143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Questions:</a:t>
            </a:r>
          </a:p>
          <a:p>
            <a:r>
              <a:rPr lang="en-US" dirty="0"/>
              <a:t>Accomplish? Learn what is important to your customer</a:t>
            </a:r>
          </a:p>
          <a:p>
            <a:r>
              <a:rPr lang="en-US" dirty="0"/>
              <a:t>How will you know…? Measure satisfaction score; Aim: Find out if it is user friendly? Are you getting the information you need? Qualitative data</a:t>
            </a:r>
          </a:p>
          <a:p>
            <a:r>
              <a:rPr lang="en-US" dirty="0"/>
              <a:t>What changes…? Change language, administer with assistance, questions were to vague, not questions where you can get a numeric score</a:t>
            </a:r>
          </a:p>
          <a:p>
            <a:endParaRPr lang="en-US" dirty="0"/>
          </a:p>
          <a:p>
            <a:r>
              <a:rPr lang="en-US" dirty="0"/>
              <a:t>Why small test? Not large investment before you find out it does not work, </a:t>
            </a:r>
          </a:p>
          <a:p>
            <a:endParaRPr lang="en-US" dirty="0"/>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29</a:t>
            </a:fld>
            <a:endParaRPr lang="en-US"/>
          </a:p>
        </p:txBody>
      </p:sp>
    </p:spTree>
    <p:extLst>
      <p:ext uri="{BB962C8B-B14F-4D97-AF65-F5344CB8AC3E}">
        <p14:creationId xmlns:p14="http://schemas.microsoft.com/office/powerpoint/2010/main" val="396981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Accept, or Abandon</a:t>
            </a:r>
          </a:p>
          <a:p>
            <a:endParaRPr lang="en-US" dirty="0"/>
          </a:p>
          <a:p>
            <a:r>
              <a:rPr lang="en-US" dirty="0"/>
              <a:t>3 Basic PDSA Principles</a:t>
            </a:r>
          </a:p>
          <a:p>
            <a:endParaRPr lang="en-US" dirty="0"/>
          </a:p>
          <a:p>
            <a:pPr marL="533400" indent="-533400" eaLnBrk="1" hangingPunct="1">
              <a:buFontTx/>
              <a:buAutoNum type="arabicPeriod"/>
            </a:pPr>
            <a:r>
              <a:rPr lang="en-US" altLang="en-US" sz="1200" dirty="0"/>
              <a:t>Test on a small scale and build knowledge sequentially</a:t>
            </a:r>
          </a:p>
          <a:p>
            <a:pPr marL="533400" indent="-533400" eaLnBrk="1" hangingPunct="1">
              <a:buFontTx/>
              <a:buAutoNum type="arabicPeriod"/>
            </a:pPr>
            <a:r>
              <a:rPr lang="en-US" altLang="en-US" sz="1200" dirty="0"/>
              <a:t>Collect data over time and display it</a:t>
            </a:r>
          </a:p>
          <a:p>
            <a:pPr marL="533400" indent="-533400" eaLnBrk="1" hangingPunct="1">
              <a:buFontTx/>
              <a:buAutoNum type="arabicPeriod"/>
            </a:pPr>
            <a:r>
              <a:rPr lang="en-US" altLang="en-US" sz="1200" dirty="0"/>
              <a:t>Include a wide range of conditions in latter test cycles</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30</a:t>
            </a:fld>
            <a:endParaRPr lang="en-US"/>
          </a:p>
        </p:txBody>
      </p:sp>
    </p:spTree>
    <p:extLst>
      <p:ext uri="{BB962C8B-B14F-4D97-AF65-F5344CB8AC3E}">
        <p14:creationId xmlns:p14="http://schemas.microsoft.com/office/powerpoint/2010/main" val="3895689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Like its name sounds, it’s a way to slim down our processes by eliminating waste, variation and imbalance</a:t>
            </a:r>
          </a:p>
          <a:p>
            <a:pPr eaLnBrk="1" hangingPunct="1"/>
            <a:endParaRPr lang="en-US" dirty="0">
              <a:latin typeface="Arial" charset="0"/>
            </a:endParaRPr>
          </a:p>
          <a:p>
            <a:pPr eaLnBrk="1" hangingPunct="1"/>
            <a:r>
              <a:rPr lang="en-US" i="1" dirty="0">
                <a:latin typeface="Arial" charset="0"/>
              </a:rPr>
              <a:t>Note examples of waste, variation and imbalance in the recent exercise. </a:t>
            </a:r>
          </a:p>
          <a:p>
            <a:pPr eaLnBrk="1" hangingPunct="1"/>
            <a:endParaRPr lang="en-US" i="1" dirty="0">
              <a:latin typeface="Arial" charset="0"/>
            </a:endParaRPr>
          </a:p>
          <a:p>
            <a:pPr eaLnBrk="1" hangingPunct="1"/>
            <a:r>
              <a:rPr lang="en-US" dirty="0">
                <a:latin typeface="Arial" charset="0"/>
              </a:rPr>
              <a:t>Our goal is to create value end to end in the process. </a:t>
            </a:r>
          </a:p>
          <a:p>
            <a:pPr eaLnBrk="1" hangingPunct="1"/>
            <a:endParaRPr lang="en-US"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rPr>
              <a:t>Lean - </a:t>
            </a:r>
            <a:r>
              <a:rPr lang="en-US" sz="1200" dirty="0"/>
              <a:t>Improving Workflow,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Removing Non-Value Added Aspects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lvl="0"/>
            <a:r>
              <a:rPr lang="en-US" sz="1200" b="0" kern="1200" dirty="0">
                <a:solidFill>
                  <a:schemeClr val="tx1"/>
                </a:solidFill>
                <a:effectLst/>
                <a:latin typeface="+mn-lt"/>
                <a:ea typeface="+mn-ea"/>
                <a:cs typeface="+mn-cs"/>
              </a:rPr>
              <a:t>Lean and Six Sigma are complementary philosophies.</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difference in lean and Six Sigma lie primarily in the focus. The elimination of waste with lean is fairly similar to the reduction of variation in Six Sigma. However, Lean’s focus on improving workflow is perhaps the main differentiator. By focusing on the workflow, lean efforts ensure that non-value-adding aspects are removed from the value stream.</a:t>
            </a:r>
          </a:p>
          <a:p>
            <a:pPr lvl="0"/>
            <a:r>
              <a:rPr lang="en-US" sz="1200" kern="1200" dirty="0">
                <a:solidFill>
                  <a:schemeClr val="tx1"/>
                </a:solidFill>
                <a:effectLst/>
                <a:latin typeface="+mn-lt"/>
                <a:ea typeface="+mn-ea"/>
                <a:cs typeface="+mn-cs"/>
              </a:rPr>
              <a:t>Lean efforts help make sure that we are doing the right things. Six sigma initiatives help make sure we are doing the right things right.</a:t>
            </a:r>
          </a:p>
          <a:p>
            <a:pPr lvl="0"/>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Lean: Background </a:t>
            </a:r>
          </a:p>
          <a:p>
            <a:r>
              <a:rPr lang="en-US" sz="1200" b="0" i="0" kern="1200" dirty="0">
                <a:solidFill>
                  <a:schemeClr val="tx1"/>
                </a:solidFill>
                <a:effectLst/>
                <a:latin typeface="+mn-lt"/>
                <a:ea typeface="+mn-ea"/>
                <a:cs typeface="+mn-cs"/>
              </a:rPr>
              <a:t>Lean: Background </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1913: Henry Ford’s breakthrough thinking</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1942: Training within industry (war effort)</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1947-80: Toyota Production System</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1990: Term coined in 1990 best-seller The </a:t>
            </a:r>
          </a:p>
          <a:p>
            <a:r>
              <a:rPr lang="en-US" sz="1200" b="0" i="0" kern="1200" dirty="0">
                <a:solidFill>
                  <a:schemeClr val="tx1"/>
                </a:solidFill>
                <a:effectLst/>
                <a:latin typeface="+mn-lt"/>
                <a:ea typeface="+mn-ea"/>
                <a:cs typeface="+mn-cs"/>
              </a:rPr>
              <a:t>Machine That Changed The World</a:t>
            </a:r>
          </a:p>
          <a:p>
            <a:r>
              <a:rPr lang="en-US" sz="1200" b="0" i="0" kern="1200" dirty="0">
                <a:solidFill>
                  <a:schemeClr val="tx1"/>
                </a:solidFill>
                <a:effectLst/>
                <a:latin typeface="+mn-lt"/>
                <a:ea typeface="+mn-ea"/>
                <a:cs typeface="+mn-cs"/>
              </a:rPr>
              <a:t>(author = Womack)</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2000: Lean Enterprise, Service &amp; </a:t>
            </a:r>
          </a:p>
          <a:p>
            <a:r>
              <a:rPr lang="en-US" sz="1200" b="0" i="0" kern="1200" dirty="0">
                <a:solidFill>
                  <a:schemeClr val="tx1"/>
                </a:solidFill>
                <a:effectLst/>
                <a:latin typeface="+mn-lt"/>
                <a:ea typeface="+mn-ea"/>
                <a:cs typeface="+mn-cs"/>
              </a:rPr>
              <a:t>Health Care</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Lean Thinking</a:t>
            </a:r>
          </a:p>
          <a:p>
            <a:r>
              <a:rPr lang="en-US" sz="1200" b="0" i="0" kern="1200" dirty="0">
                <a:solidFill>
                  <a:schemeClr val="tx1"/>
                </a:solidFill>
                <a:effectLst/>
                <a:latin typeface="+mn-lt"/>
                <a:ea typeface="+mn-ea"/>
                <a:cs typeface="+mn-cs"/>
              </a:rPr>
              <a:t>Principles</a:t>
            </a:r>
          </a:p>
          <a:p>
            <a:r>
              <a:rPr lang="en-US" sz="1200" b="0" i="0" kern="1200" dirty="0">
                <a:solidFill>
                  <a:schemeClr val="tx1"/>
                </a:solidFill>
                <a:effectLst/>
                <a:latin typeface="+mn-lt"/>
                <a:ea typeface="+mn-ea"/>
                <a:cs typeface="+mn-cs"/>
              </a:rPr>
              <a:t>1. Define value from perspective of end </a:t>
            </a:r>
          </a:p>
          <a:p>
            <a:r>
              <a:rPr lang="en-US" sz="1200" b="0" i="0" kern="1200" dirty="0">
                <a:solidFill>
                  <a:schemeClr val="tx1"/>
                </a:solidFill>
                <a:effectLst/>
                <a:latin typeface="+mn-lt"/>
                <a:ea typeface="+mn-ea"/>
                <a:cs typeface="+mn-cs"/>
              </a:rPr>
              <a:t>customer </a:t>
            </a:r>
          </a:p>
          <a:p>
            <a:r>
              <a:rPr lang="en-US" sz="1200" b="0" i="0" kern="1200" dirty="0">
                <a:solidFill>
                  <a:schemeClr val="tx1"/>
                </a:solidFill>
                <a:effectLst/>
                <a:latin typeface="+mn-lt"/>
                <a:ea typeface="+mn-ea"/>
                <a:cs typeface="+mn-cs"/>
              </a:rPr>
              <a:t>2. Identify the value stream(s) and highlight </a:t>
            </a:r>
          </a:p>
          <a:p>
            <a:r>
              <a:rPr lang="en-US" sz="1200" b="0" i="0" kern="1200" dirty="0">
                <a:solidFill>
                  <a:schemeClr val="tx1"/>
                </a:solidFill>
                <a:effectLst/>
                <a:latin typeface="+mn-lt"/>
                <a:ea typeface="+mn-ea"/>
                <a:cs typeface="+mn-cs"/>
              </a:rPr>
              <a:t>waste </a:t>
            </a:r>
          </a:p>
          <a:p>
            <a:r>
              <a:rPr lang="en-US" sz="1200" b="0" i="0" kern="1200" dirty="0">
                <a:solidFill>
                  <a:schemeClr val="tx1"/>
                </a:solidFill>
                <a:effectLst/>
                <a:latin typeface="+mn-lt"/>
                <a:ea typeface="+mn-ea"/>
                <a:cs typeface="+mn-cs"/>
              </a:rPr>
              <a:t>3. Understand what drives the waste</a:t>
            </a:r>
          </a:p>
          <a:p>
            <a:r>
              <a:rPr lang="en-US" sz="1200" b="0" i="0" kern="1200" dirty="0">
                <a:solidFill>
                  <a:schemeClr val="tx1"/>
                </a:solidFill>
                <a:effectLst/>
                <a:latin typeface="+mn-lt"/>
                <a:ea typeface="+mn-ea"/>
                <a:cs typeface="+mn-cs"/>
              </a:rPr>
              <a:t>4. Eliminate all the waste that one can</a:t>
            </a:r>
          </a:p>
          <a:p>
            <a:r>
              <a:rPr lang="en-US" sz="1200" b="0" i="0" kern="1200" dirty="0">
                <a:solidFill>
                  <a:schemeClr val="tx1"/>
                </a:solidFill>
                <a:effectLst/>
                <a:latin typeface="+mn-lt"/>
                <a:ea typeface="+mn-ea"/>
                <a:cs typeface="+mn-cs"/>
              </a:rPr>
              <a:t>5. Make the remaining value-creating steps flow</a:t>
            </a:r>
          </a:p>
          <a:p>
            <a:r>
              <a:rPr lang="en-US" sz="1200" b="0" i="0" kern="1200" dirty="0">
                <a:solidFill>
                  <a:schemeClr val="tx1"/>
                </a:solidFill>
                <a:effectLst/>
                <a:latin typeface="+mn-lt"/>
                <a:ea typeface="+mn-ea"/>
                <a:cs typeface="+mn-cs"/>
              </a:rPr>
              <a:t>6. Pursue perfection</a:t>
            </a:r>
          </a:p>
          <a:p>
            <a:r>
              <a:rPr lang="en-US" sz="1200" b="0" i="0" kern="1200" dirty="0">
                <a:solidFill>
                  <a:schemeClr val="tx1"/>
                </a:solidFill>
                <a:effectLst/>
                <a:latin typeface="+mn-lt"/>
                <a:ea typeface="+mn-ea"/>
                <a:cs typeface="+mn-cs"/>
              </a:rPr>
              <a:t>Lean works in</a:t>
            </a:r>
          </a:p>
          <a:p>
            <a:r>
              <a:rPr lang="en-US" sz="1200" b="0" i="0" kern="1200" dirty="0">
                <a:solidFill>
                  <a:schemeClr val="tx1"/>
                </a:solidFill>
                <a:effectLst/>
                <a:latin typeface="+mn-lt"/>
                <a:ea typeface="+mn-ea"/>
                <a:cs typeface="+mn-cs"/>
              </a:rPr>
              <a:t>all industries, all functions, anywhere </a:t>
            </a:r>
          </a:p>
          <a:p>
            <a:r>
              <a:rPr lang="en-US" sz="1200" b="0" i="0" kern="1200" dirty="0">
                <a:solidFill>
                  <a:schemeClr val="tx1"/>
                </a:solidFill>
                <a:effectLst/>
                <a:latin typeface="+mn-lt"/>
                <a:ea typeface="+mn-ea"/>
                <a:cs typeface="+mn-cs"/>
              </a:rPr>
              <a:t>there is an activity</a:t>
            </a:r>
          </a:p>
          <a:p>
            <a:r>
              <a:rPr lang="en-US" sz="1200" b="0" i="0" kern="1200" dirty="0">
                <a:solidFill>
                  <a:schemeClr val="tx1"/>
                </a:solidFill>
                <a:effectLst/>
                <a:latin typeface="+mn-lt"/>
                <a:ea typeface="+mn-ea"/>
                <a:cs typeface="+mn-cs"/>
              </a:rPr>
              <a:t>.</a:t>
            </a:r>
          </a:p>
          <a:p>
            <a:br>
              <a:rPr lang="en-US" dirty="0"/>
            </a:br>
            <a:br>
              <a:rPr lang="en-US" dirty="0"/>
            </a:b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eaLnBrk="1" hangingPunct="1"/>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33</a:t>
            </a:fld>
            <a:endParaRPr lang="en-US"/>
          </a:p>
        </p:txBody>
      </p:sp>
    </p:spTree>
    <p:extLst>
      <p:ext uri="{BB962C8B-B14F-4D97-AF65-F5344CB8AC3E}">
        <p14:creationId xmlns:p14="http://schemas.microsoft.com/office/powerpoint/2010/main" val="955477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Elimination of waste starts with identification of waste.</a:t>
            </a:r>
          </a:p>
          <a:p>
            <a:pPr lvl="0"/>
            <a:r>
              <a:rPr lang="en-US" sz="1200" kern="1200" dirty="0">
                <a:solidFill>
                  <a:schemeClr val="tx1"/>
                </a:solidFill>
                <a:effectLst/>
                <a:latin typeface="+mn-lt"/>
                <a:ea typeface="+mn-ea"/>
                <a:cs typeface="+mn-cs"/>
              </a:rPr>
              <a:t>Anything that does not add value is classified as waste.</a:t>
            </a:r>
          </a:p>
          <a:p>
            <a:r>
              <a:rPr lang="en-US" sz="1200" kern="1200" dirty="0">
                <a:solidFill>
                  <a:schemeClr val="tx1"/>
                </a:solidFill>
                <a:effectLst/>
                <a:latin typeface="+mn-lt"/>
                <a:ea typeface="+mn-ea"/>
                <a:cs typeface="+mn-cs"/>
              </a:rPr>
              <a:t>Identification of waste may require a change in thinking.</a:t>
            </a:r>
          </a:p>
          <a:p>
            <a:pPr lvl="0"/>
            <a:r>
              <a:rPr lang="en-US" sz="1200" kern="1200" dirty="0">
                <a:solidFill>
                  <a:schemeClr val="tx1"/>
                </a:solidFill>
                <a:effectLst/>
                <a:latin typeface="+mn-lt"/>
                <a:ea typeface="+mn-ea"/>
                <a:cs typeface="+mn-cs"/>
              </a:rPr>
              <a:t>Revisit the why’s of every process step. Is it really necessary?</a:t>
            </a:r>
          </a:p>
          <a:p>
            <a:pPr lvl="0"/>
            <a:r>
              <a:rPr lang="en-US" sz="1200" kern="1200" dirty="0">
                <a:solidFill>
                  <a:schemeClr val="tx1"/>
                </a:solidFill>
                <a:effectLst/>
                <a:latin typeface="+mn-lt"/>
                <a:ea typeface="+mn-ea"/>
                <a:cs typeface="+mn-cs"/>
              </a:rPr>
              <a:t>Some activities and process outputs seem necessary to meet internal standards, but are they necessary to the external customer?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Waste can be considered as any activity or resource in an organization that does not add valued to an external customer.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u="none"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u="none" dirty="0">
                <a:latin typeface="Arial" charset="0"/>
              </a:rPr>
              <a:t>M - </a:t>
            </a:r>
            <a:r>
              <a:rPr lang="en-US" sz="1300" u="sng" dirty="0" err="1">
                <a:latin typeface="Arial" charset="0"/>
              </a:rPr>
              <a:t>Mis</a:t>
            </a:r>
            <a:r>
              <a:rPr lang="en-US" sz="1300" u="sng" dirty="0">
                <a:latin typeface="Arial" charset="0"/>
              </a:rPr>
              <a:t>-utilization of skills:</a:t>
            </a:r>
            <a:r>
              <a:rPr lang="en-US" sz="1300" dirty="0">
                <a:latin typeface="Arial" charset="0"/>
              </a:rPr>
              <a:t> Not taking advantage of people’s expertise, improvement ideas not listened to or acted upon;</a:t>
            </a:r>
            <a:r>
              <a:rPr lang="en-US" sz="1300" baseline="0" dirty="0">
                <a:latin typeface="Arial" charset="0"/>
              </a:rPr>
              <a:t> </a:t>
            </a:r>
            <a:r>
              <a:rPr lang="en-US" sz="1400" b="0" i="0" kern="1200" dirty="0">
                <a:solidFill>
                  <a:schemeClr val="tx1"/>
                </a:solidFill>
                <a:effectLst/>
                <a:latin typeface="+mn-lt"/>
                <a:ea typeface="+mn-ea"/>
                <a:cs typeface="+mn-cs"/>
              </a:rPr>
              <a:t>Under utilizing capabilities, delegating tasks with inadequate training</a:t>
            </a:r>
          </a:p>
          <a:p>
            <a:pPr eaLnBrk="1" hangingPunct="1"/>
            <a:endParaRPr lang="en-US" sz="130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u="none" dirty="0">
                <a:latin typeface="Arial" charset="0"/>
              </a:rPr>
              <a:t>R - </a:t>
            </a:r>
            <a:r>
              <a:rPr lang="en-US" sz="1300" u="sng" dirty="0">
                <a:latin typeface="Arial" charset="0"/>
              </a:rPr>
              <a:t>Reprioritization:</a:t>
            </a:r>
            <a:r>
              <a:rPr lang="en-US" sz="1300" dirty="0">
                <a:latin typeface="Arial" charset="0"/>
              </a:rPr>
              <a:t> Stat orders, phone calls, trouble shooting, emails, IM pop ups</a:t>
            </a:r>
          </a:p>
          <a:p>
            <a:pPr eaLnBrk="1" hangingPunct="1"/>
            <a:endParaRPr lang="en-US" sz="130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 – Transport – Moving people, products &amp; information; </a:t>
            </a:r>
            <a:r>
              <a:rPr lang="en-US" sz="1200" u="sng" dirty="0">
                <a:latin typeface="Arial" charset="0"/>
              </a:rPr>
              <a:t>Moving patient records or films to another area</a:t>
            </a:r>
            <a:r>
              <a:rPr lang="en-US" sz="1200" dirty="0">
                <a:latin typeface="Arial" charset="0"/>
              </a:rPr>
              <a:t>; going to get signatures</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 Inventory – Storing parts, pieces, documentation ahead of requirements; </a:t>
            </a:r>
            <a:r>
              <a:rPr lang="en-US" sz="1200" dirty="0">
                <a:latin typeface="Arial" charset="0"/>
              </a:rPr>
              <a:t>Pharmacy stock, lab supplies, office supplies</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 – Motion – Bending, turning, reaching, lifting; </a:t>
            </a:r>
            <a:r>
              <a:rPr lang="en-US" sz="1200" dirty="0">
                <a:latin typeface="Arial" charset="0"/>
              </a:rPr>
              <a:t>Searching for patients; searching for medications, searching for charts, searching for files; moving patients for testing</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 – Waiting – For parts, information, instructions, equipment; </a:t>
            </a:r>
            <a:r>
              <a:rPr lang="en-US" sz="1200" dirty="0">
                <a:latin typeface="Arial" charset="0"/>
              </a:rPr>
              <a:t>waiting for bed assignments, discharge, approvals </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 – Over production – Making more than is IMMEDIATELY required; </a:t>
            </a:r>
            <a:r>
              <a:rPr lang="en-US" sz="1200" dirty="0">
                <a:latin typeface="Arial" charset="0"/>
              </a:rPr>
              <a:t>Medication given early to suit staff schedules, testing ahead of time to suit lab schedule, making extra copies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 – Over processing – Tighter tolerances or higher grade materials than are necessary; </a:t>
            </a:r>
            <a:r>
              <a:rPr lang="en-US" sz="1200" dirty="0">
                <a:latin typeface="Arial" charset="0"/>
              </a:rPr>
              <a:t>Multiple bed moves, extra paperwork, excessive reviews/analysis, creating reports no one uses/reads, use of </a:t>
            </a:r>
            <a:r>
              <a:rPr lang="en-US" sz="1200" dirty="0" err="1">
                <a:latin typeface="Arial" charset="0"/>
              </a:rPr>
              <a:t>out-dated</a:t>
            </a:r>
            <a:r>
              <a:rPr lang="en-US" sz="1200" dirty="0">
                <a:latin typeface="Arial" charset="0"/>
              </a:rPr>
              <a:t> forms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 – Defects – Rework, scrap, incorrect documentation; </a:t>
            </a:r>
            <a:r>
              <a:rPr lang="en-US" sz="1200" dirty="0">
                <a:latin typeface="Arial" charset="0"/>
              </a:rPr>
              <a:t>Medication errors, improper diagnosis, patient complaints, data entry error, pricing error, </a:t>
            </a:r>
            <a:r>
              <a:rPr lang="en-US" sz="1200" b="1" u="sng" dirty="0">
                <a:latin typeface="Arial" charset="0"/>
              </a:rPr>
              <a:t>mislabeled specimen</a:t>
            </a:r>
            <a:r>
              <a:rPr lang="en-US" sz="1200" dirty="0">
                <a:latin typeface="Arial" charset="0"/>
              </a:rPr>
              <a:t>.</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35</a:t>
            </a:fld>
            <a:endParaRPr lang="en-US"/>
          </a:p>
        </p:txBody>
      </p:sp>
    </p:spTree>
    <p:extLst>
      <p:ext uri="{BB962C8B-B14F-4D97-AF65-F5344CB8AC3E}">
        <p14:creationId xmlns:p14="http://schemas.microsoft.com/office/powerpoint/2010/main" val="3084142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eaLnBrk="0" hangingPunct="0">
              <a:spcBef>
                <a:spcPct val="30000"/>
              </a:spcBef>
              <a:defRPr sz="1200">
                <a:solidFill>
                  <a:schemeClr val="tx1"/>
                </a:solidFill>
                <a:latin typeface="Arial" charset="0"/>
              </a:defRPr>
            </a:lvl1pPr>
            <a:lvl2pPr marL="742950" indent="-285750" defTabSz="928688" eaLnBrk="0" hangingPunct="0">
              <a:spcBef>
                <a:spcPct val="30000"/>
              </a:spcBef>
              <a:defRPr sz="1200">
                <a:solidFill>
                  <a:schemeClr val="tx1"/>
                </a:solidFill>
                <a:latin typeface="Arial" charset="0"/>
              </a:defRPr>
            </a:lvl2pPr>
            <a:lvl3pPr marL="1143000" indent="-228600" defTabSz="928688" eaLnBrk="0" hangingPunct="0">
              <a:spcBef>
                <a:spcPct val="30000"/>
              </a:spcBef>
              <a:defRPr sz="1200">
                <a:solidFill>
                  <a:schemeClr val="tx1"/>
                </a:solidFill>
                <a:latin typeface="Arial" charset="0"/>
              </a:defRPr>
            </a:lvl3pPr>
            <a:lvl4pPr marL="1600200" indent="-228600" defTabSz="928688" eaLnBrk="0" hangingPunct="0">
              <a:spcBef>
                <a:spcPct val="30000"/>
              </a:spcBef>
              <a:defRPr sz="1200">
                <a:solidFill>
                  <a:schemeClr val="tx1"/>
                </a:solidFill>
                <a:latin typeface="Arial" charset="0"/>
              </a:defRPr>
            </a:lvl4pPr>
            <a:lvl5pPr marL="2057400" indent="-228600" defTabSz="928688" eaLnBrk="0" hangingPunct="0">
              <a:spcBef>
                <a:spcPct val="30000"/>
              </a:spcBef>
              <a:defRPr sz="1200">
                <a:solidFill>
                  <a:schemeClr val="tx1"/>
                </a:solidFill>
                <a:latin typeface="Arial" charset="0"/>
              </a:defRPr>
            </a:lvl5pPr>
            <a:lvl6pPr marL="2514600" indent="-228600" defTabSz="928688" eaLnBrk="0" fontAlgn="base" hangingPunct="0">
              <a:spcBef>
                <a:spcPct val="30000"/>
              </a:spcBef>
              <a:spcAft>
                <a:spcPct val="0"/>
              </a:spcAft>
              <a:defRPr sz="1200">
                <a:solidFill>
                  <a:schemeClr val="tx1"/>
                </a:solidFill>
                <a:latin typeface="Arial" charset="0"/>
              </a:defRPr>
            </a:lvl6pPr>
            <a:lvl7pPr marL="2971800" indent="-228600" defTabSz="928688" eaLnBrk="0" fontAlgn="base" hangingPunct="0">
              <a:spcBef>
                <a:spcPct val="30000"/>
              </a:spcBef>
              <a:spcAft>
                <a:spcPct val="0"/>
              </a:spcAft>
              <a:defRPr sz="1200">
                <a:solidFill>
                  <a:schemeClr val="tx1"/>
                </a:solidFill>
                <a:latin typeface="Arial" charset="0"/>
              </a:defRPr>
            </a:lvl7pPr>
            <a:lvl8pPr marL="3429000" indent="-228600" defTabSz="928688" eaLnBrk="0" fontAlgn="base" hangingPunct="0">
              <a:spcBef>
                <a:spcPct val="30000"/>
              </a:spcBef>
              <a:spcAft>
                <a:spcPct val="0"/>
              </a:spcAft>
              <a:defRPr sz="1200">
                <a:solidFill>
                  <a:schemeClr val="tx1"/>
                </a:solidFill>
                <a:latin typeface="Arial" charset="0"/>
              </a:defRPr>
            </a:lvl8pPr>
            <a:lvl9pPr marL="3886200" indent="-228600" defTabSz="928688"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6323AE1-37DA-9148-8704-A8412CA4482C}" type="slidenum">
              <a:rPr lang="en-US" altLang="en-US" smtClean="0"/>
              <a:pPr eaLnBrk="1" hangingPunct="1">
                <a:spcBef>
                  <a:spcPct val="0"/>
                </a:spcBef>
                <a:defRPr/>
              </a:pPr>
              <a:t>5</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defRPr/>
            </a:pPr>
            <a:r>
              <a:rPr lang="en-US" altLang="en-US" dirty="0"/>
              <a:t>Just in Time training to accomplish deliverables</a:t>
            </a:r>
          </a:p>
        </p:txBody>
      </p:sp>
    </p:spTree>
    <p:extLst>
      <p:ext uri="{BB962C8B-B14F-4D97-AF65-F5344CB8AC3E}">
        <p14:creationId xmlns:p14="http://schemas.microsoft.com/office/powerpoint/2010/main" val="532512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rPr>
              <a:t>Say:</a:t>
            </a:r>
            <a:r>
              <a:rPr lang="en-US" dirty="0">
                <a:latin typeface="Arial" charset="0"/>
              </a:rPr>
              <a:t> The first and easiest Lean tool you can start using immediately is a waste walk. A waste walk is an opportunity to look at your process with a completely different perspective.</a:t>
            </a:r>
          </a:p>
          <a:p>
            <a:pPr eaLnBrk="1" hangingPunct="1"/>
            <a:r>
              <a:rPr lang="en-US" dirty="0">
                <a:latin typeface="Arial" charset="0"/>
              </a:rPr>
              <a:t>Simply stated, you observe the process while at the same time documenting any examples or occurrences of the 9 types of waste we just reviewed. The handouts contain a template for taking a waste walk.</a:t>
            </a:r>
          </a:p>
          <a:p>
            <a:pPr eaLnBrk="1" hangingPunct="1"/>
            <a:endParaRPr lang="en-US" dirty="0">
              <a:latin typeface="Arial" charset="0"/>
            </a:endParaRPr>
          </a:p>
          <a:p>
            <a:pPr eaLnBrk="1" hangingPunct="1"/>
            <a:r>
              <a:rPr lang="en-US" dirty="0">
                <a:latin typeface="Arial" charset="0"/>
              </a:rPr>
              <a:t>To demonstrate, I’d like you to </a:t>
            </a:r>
            <a:r>
              <a:rPr lang="en-US" b="1" dirty="0">
                <a:latin typeface="Arial" charset="0"/>
              </a:rPr>
              <a:t>take 5 minutes as a table and do a mental “waste walk” based on the ER exercise</a:t>
            </a:r>
            <a:r>
              <a:rPr lang="en-US" dirty="0">
                <a:latin typeface="Arial" charset="0"/>
              </a:rPr>
              <a:t> you just completed for the 1</a:t>
            </a:r>
            <a:r>
              <a:rPr lang="en-US" baseline="30000" dirty="0">
                <a:latin typeface="Arial" charset="0"/>
              </a:rPr>
              <a:t>st</a:t>
            </a:r>
            <a:r>
              <a:rPr lang="en-US" dirty="0">
                <a:latin typeface="Arial" charset="0"/>
              </a:rPr>
              <a:t> round of the Dot Exercise.</a:t>
            </a:r>
          </a:p>
          <a:p>
            <a:pPr eaLnBrk="1" hangingPunct="1"/>
            <a:endParaRPr lang="en-US" dirty="0">
              <a:latin typeface="Arial" charset="0"/>
            </a:endParaRPr>
          </a:p>
          <a:p>
            <a:pPr eaLnBrk="1" hangingPunct="1"/>
            <a:r>
              <a:rPr lang="en-US" i="1" dirty="0">
                <a:latin typeface="Arial" charset="0"/>
              </a:rPr>
              <a:t>As the class is discussing, list the 9 wastes on a flip chart.  After 5 minutes, poll the class for some of their responses for each type of waste and write it next to each waste category on the flip chart. </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36</a:t>
            </a:fld>
            <a:endParaRPr lang="en-US"/>
          </a:p>
        </p:txBody>
      </p:sp>
    </p:spTree>
    <p:extLst>
      <p:ext uri="{BB962C8B-B14F-4D97-AF65-F5344CB8AC3E}">
        <p14:creationId xmlns:p14="http://schemas.microsoft.com/office/powerpoint/2010/main" val="2396272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rPr>
              <a:t>Say:</a:t>
            </a:r>
            <a:r>
              <a:rPr lang="en-US" dirty="0">
                <a:latin typeface="Arial" charset="0"/>
              </a:rPr>
              <a:t> The first and easiest Lean tool you can start using immediately is a waste walk. A waste walk is an opportunity to look at your process with a completely different perspective.</a:t>
            </a:r>
          </a:p>
          <a:p>
            <a:pPr eaLnBrk="1" hangingPunct="1"/>
            <a:r>
              <a:rPr lang="en-US" dirty="0">
                <a:latin typeface="Arial" charset="0"/>
              </a:rPr>
              <a:t>Simply stated, you observe the process while at the same time documenting any examples or occurrences of the 9 types of waste we just reviewed. The handouts contain a template for taking a waste walk.</a:t>
            </a:r>
          </a:p>
          <a:p>
            <a:pPr eaLnBrk="1" hangingPunct="1"/>
            <a:endParaRPr lang="en-US" dirty="0">
              <a:latin typeface="Arial" charset="0"/>
            </a:endParaRPr>
          </a:p>
          <a:p>
            <a:pPr eaLnBrk="1" hangingPunct="1"/>
            <a:r>
              <a:rPr lang="en-US" dirty="0">
                <a:latin typeface="Arial" charset="0"/>
              </a:rPr>
              <a:t>To demonstrate, I’d like you to </a:t>
            </a:r>
            <a:r>
              <a:rPr lang="en-US" b="1" dirty="0">
                <a:latin typeface="Arial" charset="0"/>
              </a:rPr>
              <a:t>take 5 minutes as a table and do a mental “waste walk” based on the ER exercise</a:t>
            </a:r>
            <a:r>
              <a:rPr lang="en-US" dirty="0">
                <a:latin typeface="Arial" charset="0"/>
              </a:rPr>
              <a:t> you just completed for the 1</a:t>
            </a:r>
            <a:r>
              <a:rPr lang="en-US" baseline="30000" dirty="0">
                <a:latin typeface="Arial" charset="0"/>
              </a:rPr>
              <a:t>st</a:t>
            </a:r>
            <a:r>
              <a:rPr lang="en-US" dirty="0">
                <a:latin typeface="Arial" charset="0"/>
              </a:rPr>
              <a:t> round of the Dot Exercise.</a:t>
            </a:r>
          </a:p>
          <a:p>
            <a:pPr eaLnBrk="1" hangingPunct="1"/>
            <a:endParaRPr lang="en-US" dirty="0">
              <a:latin typeface="Arial" charset="0"/>
            </a:endParaRPr>
          </a:p>
          <a:p>
            <a:pPr eaLnBrk="1" hangingPunct="1"/>
            <a:r>
              <a:rPr lang="en-US" i="1" dirty="0">
                <a:latin typeface="Arial" charset="0"/>
              </a:rPr>
              <a:t>As the class is discussing, list the 9 wastes on a flip chart.  After 5 minutes, poll the class for some of their responses for each type of waste and write it next to each waste category on the flip chart. </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37</a:t>
            </a:fld>
            <a:endParaRPr lang="en-US"/>
          </a:p>
        </p:txBody>
      </p:sp>
    </p:spTree>
    <p:extLst>
      <p:ext uri="{BB962C8B-B14F-4D97-AF65-F5344CB8AC3E}">
        <p14:creationId xmlns:p14="http://schemas.microsoft.com/office/powerpoint/2010/main" val="142586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Process flow and layout are at the heart of lean manufacturing.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all cases, the flow patterns arrange the process steps in a natural flow order, link process steps to minimize cycle time and travel distance, eliminate crossover points, and simulate a continuous flow process by putting internal customers and suppliers next to each other. </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40</a:t>
            </a:fld>
            <a:endParaRPr lang="en-US"/>
          </a:p>
        </p:txBody>
      </p:sp>
    </p:spTree>
    <p:extLst>
      <p:ext uri="{BB962C8B-B14F-4D97-AF65-F5344CB8AC3E}">
        <p14:creationId xmlns:p14="http://schemas.microsoft.com/office/powerpoint/2010/main" val="3083081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ED Simulation, Calculate the value added ratio, find the bottle neck</a:t>
            </a:r>
          </a:p>
        </p:txBody>
      </p:sp>
      <p:sp>
        <p:nvSpPr>
          <p:cNvPr id="4" name="Slide Number Placeholder 3"/>
          <p:cNvSpPr>
            <a:spLocks noGrp="1"/>
          </p:cNvSpPr>
          <p:nvPr>
            <p:ph type="sldNum" sz="quarter" idx="10"/>
          </p:nvPr>
        </p:nvSpPr>
        <p:spPr/>
        <p:txBody>
          <a:bodyPr/>
          <a:lstStyle/>
          <a:p>
            <a:fld id="{46EFEED2-1209-0348-B2A6-C924627F601A}" type="slidenum">
              <a:rPr lang="en-US" smtClean="0"/>
              <a:t>41</a:t>
            </a:fld>
            <a:endParaRPr lang="en-US"/>
          </a:p>
        </p:txBody>
      </p:sp>
    </p:spTree>
    <p:extLst>
      <p:ext uri="{BB962C8B-B14F-4D97-AF65-F5344CB8AC3E}">
        <p14:creationId xmlns:p14="http://schemas.microsoft.com/office/powerpoint/2010/main" val="3215955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Key Points:</a:t>
            </a:r>
          </a:p>
          <a:p>
            <a:r>
              <a:rPr lang="en-US" dirty="0"/>
              <a:t>Which teams actually made a car? Why?</a:t>
            </a:r>
          </a:p>
          <a:p>
            <a:r>
              <a:rPr lang="en-US" dirty="0"/>
              <a:t>Did having the work instructions make a difference?</a:t>
            </a:r>
          </a:p>
          <a:p>
            <a:endParaRPr lang="en-US" dirty="0"/>
          </a:p>
        </p:txBody>
      </p:sp>
      <p:sp>
        <p:nvSpPr>
          <p:cNvPr id="4" name="Slide Number Placeholder 3"/>
          <p:cNvSpPr>
            <a:spLocks noGrp="1"/>
          </p:cNvSpPr>
          <p:nvPr>
            <p:ph type="sldNum" sz="quarter" idx="10"/>
          </p:nvPr>
        </p:nvSpPr>
        <p:spPr/>
        <p:txBody>
          <a:bodyPr/>
          <a:lstStyle/>
          <a:p>
            <a:fld id="{BED6EF66-4BAD-3440-9161-41B1C1CB3BCB}" type="slidenum">
              <a:rPr lang="en-US" smtClean="0"/>
              <a:t>52</a:t>
            </a:fld>
            <a:endParaRPr lang="en-US"/>
          </a:p>
        </p:txBody>
      </p:sp>
    </p:spTree>
    <p:extLst>
      <p:ext uri="{BB962C8B-B14F-4D97-AF65-F5344CB8AC3E}">
        <p14:creationId xmlns:p14="http://schemas.microsoft.com/office/powerpoint/2010/main" val="3053242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5681" name="Rectangle 7"/>
          <p:cNvSpPr>
            <a:spLocks noGrp="1" noChangeArrowheads="1"/>
          </p:cNvSpPr>
          <p:nvPr>
            <p:ph type="sldNum" sz="quarter" idx="5"/>
          </p:nvPr>
        </p:nvSpPr>
        <p:spPr>
          <a:noFill/>
          <a:ln>
            <a:miter lim="800000"/>
            <a:headEnd/>
            <a:tailEnd/>
          </a:ln>
        </p:spPr>
        <p:txBody>
          <a:bodyPr/>
          <a:lstStyle/>
          <a:p>
            <a:fld id="{573AAD04-2758-48E3-AFAC-8B0A9684EC0A}" type="slidenum">
              <a:rPr lang="en-US" smtClean="0">
                <a:latin typeface="Arial" charset="0"/>
              </a:rPr>
              <a:pPr/>
              <a:t>70</a:t>
            </a:fld>
            <a:endParaRPr lang="en-US">
              <a:latin typeface="Arial" charset="0"/>
            </a:endParaRPr>
          </a:p>
        </p:txBody>
      </p:sp>
      <p:sp>
        <p:nvSpPr>
          <p:cNvPr id="3015682" name="Rectangle 3"/>
          <p:cNvSpPr>
            <a:spLocks noGrp="1" noChangeArrowheads="1"/>
          </p:cNvSpPr>
          <p:nvPr>
            <p:ph type="dt" sz="quarter" idx="1"/>
          </p:nvPr>
        </p:nvSpPr>
        <p:spPr>
          <a:noFill/>
          <a:ln>
            <a:miter lim="800000"/>
            <a:headEnd/>
            <a:tailEnd/>
          </a:ln>
        </p:spPr>
        <p:txBody>
          <a:bodyPr/>
          <a:lstStyle/>
          <a:p>
            <a:fld id="{7898AB62-8F6E-49DF-B520-5DA6F6C7B5CC}" type="datetime1">
              <a:rPr lang="en-US" smtClean="0">
                <a:latin typeface="Arial" charset="0"/>
              </a:rPr>
              <a:pPr/>
              <a:t>2/4/2020</a:t>
            </a:fld>
            <a:endParaRPr lang="en-US">
              <a:latin typeface="Arial" charset="0"/>
            </a:endParaRPr>
          </a:p>
        </p:txBody>
      </p:sp>
      <p:sp>
        <p:nvSpPr>
          <p:cNvPr id="3015683"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C3751148-10F4-46A9-8076-426C7B0CAF0C}" type="slidenum">
              <a:rPr lang="en-US" sz="1200">
                <a:latin typeface="Arial" charset="0"/>
              </a:rPr>
              <a:pPr algn="r" defTabSz="908789"/>
              <a:t>70</a:t>
            </a:fld>
            <a:endParaRPr lang="en-US" sz="1200">
              <a:latin typeface="Arial" charset="0"/>
            </a:endParaRPr>
          </a:p>
        </p:txBody>
      </p:sp>
      <p:sp>
        <p:nvSpPr>
          <p:cNvPr id="3015684" name="Rectangle 2"/>
          <p:cNvSpPr>
            <a:spLocks noGrp="1" noRot="1" noChangeAspect="1" noChangeArrowheads="1" noTextEdit="1"/>
          </p:cNvSpPr>
          <p:nvPr>
            <p:ph type="sldImg"/>
          </p:nvPr>
        </p:nvSpPr>
        <p:spPr>
          <a:xfrm>
            <a:off x="1150938" y="706438"/>
            <a:ext cx="4702175" cy="2646362"/>
          </a:xfrm>
          <a:ln/>
        </p:spPr>
      </p:sp>
      <p:sp>
        <p:nvSpPr>
          <p:cNvPr id="3015685" name="Rectangle 3"/>
          <p:cNvSpPr>
            <a:spLocks noGrp="1" noChangeArrowheads="1"/>
          </p:cNvSpPr>
          <p:nvPr>
            <p:ph type="body" idx="1"/>
          </p:nvPr>
        </p:nvSpPr>
        <p:spPr>
          <a:xfrm>
            <a:off x="695787" y="3537128"/>
            <a:ext cx="5563267" cy="5170469"/>
          </a:xfrm>
          <a:noFill/>
        </p:spPr>
        <p:txBody>
          <a:bodyPr/>
          <a:lstStyle/>
          <a:p>
            <a:pPr eaLnBrk="1" hangingPunct="1"/>
            <a:r>
              <a:rPr lang="en-US" b="1" dirty="0">
                <a:latin typeface="Arial" charset="0"/>
              </a:rPr>
              <a:t>Say:</a:t>
            </a:r>
            <a:r>
              <a:rPr lang="en-US" dirty="0">
                <a:latin typeface="Arial" charset="0"/>
              </a:rPr>
              <a:t> And here is a description of the workplace using 5S. There are 5 steps in this process. </a:t>
            </a:r>
          </a:p>
          <a:p>
            <a:pPr eaLnBrk="1" hangingPunct="1"/>
            <a:endParaRPr lang="en-US" dirty="0">
              <a:latin typeface="Arial" charset="0"/>
            </a:endParaRPr>
          </a:p>
          <a:p>
            <a:pPr eaLnBrk="1" hangingPunct="1">
              <a:buFontTx/>
              <a:buChar char="•"/>
            </a:pPr>
            <a:r>
              <a:rPr lang="en-US" b="1" u="sng" dirty="0">
                <a:latin typeface="Arial" charset="0"/>
              </a:rPr>
              <a:t>TEST Q:  Sorting </a:t>
            </a:r>
            <a:r>
              <a:rPr lang="en-US" dirty="0">
                <a:latin typeface="Arial" charset="0"/>
              </a:rPr>
              <a:t>through and getting rid of unneeded items (waste)</a:t>
            </a:r>
          </a:p>
          <a:p>
            <a:pPr eaLnBrk="1" hangingPunct="1">
              <a:buFontTx/>
              <a:buChar char="•"/>
            </a:pPr>
            <a:r>
              <a:rPr lang="en-US" b="1" dirty="0">
                <a:latin typeface="Arial" charset="0"/>
              </a:rPr>
              <a:t>Setting </a:t>
            </a:r>
            <a:r>
              <a:rPr lang="en-US" dirty="0">
                <a:latin typeface="Arial" charset="0"/>
              </a:rPr>
              <a:t>what’s left </a:t>
            </a:r>
            <a:r>
              <a:rPr lang="en-US" b="1" dirty="0">
                <a:latin typeface="Arial" charset="0"/>
              </a:rPr>
              <a:t>in order</a:t>
            </a:r>
            <a:r>
              <a:rPr lang="en-US" dirty="0">
                <a:latin typeface="Arial" charset="0"/>
              </a:rPr>
              <a:t> so it can be seen and reached</a:t>
            </a:r>
          </a:p>
          <a:p>
            <a:pPr eaLnBrk="1" hangingPunct="1">
              <a:buFontTx/>
              <a:buChar char="•"/>
            </a:pPr>
            <a:r>
              <a:rPr lang="en-US" dirty="0">
                <a:latin typeface="Arial" charset="0"/>
              </a:rPr>
              <a:t>Making the area clean and </a:t>
            </a:r>
            <a:r>
              <a:rPr lang="en-US" b="1" dirty="0">
                <a:latin typeface="Arial" charset="0"/>
              </a:rPr>
              <a:t>shiny</a:t>
            </a:r>
          </a:p>
          <a:p>
            <a:pPr eaLnBrk="1" hangingPunct="1"/>
            <a:endParaRPr lang="en-US" b="1" dirty="0">
              <a:latin typeface="Arial" charset="0"/>
            </a:endParaRPr>
          </a:p>
          <a:p>
            <a:pPr eaLnBrk="1" hangingPunct="1">
              <a:buFontTx/>
              <a:buChar char="•"/>
            </a:pPr>
            <a:r>
              <a:rPr lang="en-US" b="1" u="sng" dirty="0">
                <a:latin typeface="Arial" charset="0"/>
              </a:rPr>
              <a:t>TEST Q:  Standardization</a:t>
            </a:r>
            <a:r>
              <a:rPr lang="en-US" dirty="0">
                <a:latin typeface="Arial" charset="0"/>
              </a:rPr>
              <a:t>:  Creating ways to do this in a </a:t>
            </a:r>
            <a:r>
              <a:rPr lang="en-US" b="1" dirty="0">
                <a:latin typeface="Arial" charset="0"/>
              </a:rPr>
              <a:t>standard way</a:t>
            </a:r>
            <a:r>
              <a:rPr lang="en-US" dirty="0">
                <a:latin typeface="Arial" charset="0"/>
              </a:rPr>
              <a:t> going forward.  Taking the guess work out.</a:t>
            </a:r>
          </a:p>
          <a:p>
            <a:pPr eaLnBrk="1" hangingPunct="1"/>
            <a:endParaRPr lang="en-US" dirty="0">
              <a:latin typeface="Arial" charset="0"/>
            </a:endParaRPr>
          </a:p>
          <a:p>
            <a:pPr eaLnBrk="1" hangingPunct="1"/>
            <a:r>
              <a:rPr lang="en-US" dirty="0">
                <a:latin typeface="Arial" charset="0"/>
              </a:rPr>
              <a:t>And finally…</a:t>
            </a:r>
          </a:p>
          <a:p>
            <a:pPr eaLnBrk="1" hangingPunct="1"/>
            <a:endParaRPr lang="en-US" dirty="0">
              <a:latin typeface="Arial" charset="0"/>
            </a:endParaRPr>
          </a:p>
          <a:p>
            <a:pPr eaLnBrk="1" hangingPunct="1">
              <a:buFontTx/>
              <a:buChar char="•"/>
            </a:pPr>
            <a:r>
              <a:rPr lang="en-US" dirty="0">
                <a:latin typeface="Arial" charset="0"/>
              </a:rPr>
              <a:t>Creating a driving force to make sure we </a:t>
            </a:r>
            <a:r>
              <a:rPr lang="en-US" b="1" dirty="0">
                <a:latin typeface="Arial" charset="0"/>
              </a:rPr>
              <a:t>sustain</a:t>
            </a:r>
            <a:r>
              <a:rPr lang="en-US" dirty="0">
                <a:latin typeface="Arial" charset="0"/>
              </a:rPr>
              <a:t> the work that was done. This is the hard part! </a:t>
            </a:r>
          </a:p>
          <a:p>
            <a:pPr eaLnBrk="1" hangingPunct="1">
              <a:buFontTx/>
              <a:buChar char="•"/>
            </a:pPr>
            <a:endParaRPr lang="en-US" dirty="0">
              <a:latin typeface="Arial" charset="0"/>
            </a:endParaRPr>
          </a:p>
        </p:txBody>
      </p:sp>
      <p:graphicFrame>
        <p:nvGraphicFramePr>
          <p:cNvPr id="3" name="Object 2"/>
          <p:cNvGraphicFramePr>
            <a:graphicFrameLocks noChangeAspect="1"/>
          </p:cNvGraphicFramePr>
          <p:nvPr/>
        </p:nvGraphicFramePr>
        <p:xfrm>
          <a:off x="203532" y="5591010"/>
          <a:ext cx="377825" cy="514350"/>
        </p:xfrm>
        <a:graphic>
          <a:graphicData uri="http://schemas.openxmlformats.org/presentationml/2006/ole">
            <mc:AlternateContent xmlns:mc="http://schemas.openxmlformats.org/markup-compatibility/2006">
              <mc:Choice xmlns:v="urn:schemas-microsoft-com:vml" Requires="v">
                <p:oleObj spid="_x0000_s1187" name="Picture" r:id="rId4" imgW="368300" imgH="495300" progId="">
                  <p:embed/>
                </p:oleObj>
              </mc:Choice>
              <mc:Fallback>
                <p:oleObj name="Picture" r:id="rId4" imgW="368300" imgH="495300" progId="">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32" y="5591010"/>
                        <a:ext cx="3778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nvGraphicFramePr>
        <p:xfrm>
          <a:off x="178511" y="4214860"/>
          <a:ext cx="377825" cy="514350"/>
        </p:xfrm>
        <a:graphic>
          <a:graphicData uri="http://schemas.openxmlformats.org/presentationml/2006/ole">
            <mc:AlternateContent xmlns:mc="http://schemas.openxmlformats.org/markup-compatibility/2006">
              <mc:Choice xmlns:v="urn:schemas-microsoft-com:vml" Requires="v">
                <p:oleObj spid="_x0000_s1188" name="Picture" r:id="rId6" imgW="368300" imgH="495300" progId="">
                  <p:embed/>
                </p:oleObj>
              </mc:Choice>
              <mc:Fallback>
                <p:oleObj name="Picture" r:id="rId6" imgW="368300" imgH="495300" progId="">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11" y="4214860"/>
                        <a:ext cx="3778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7023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90</a:t>
            </a:fld>
            <a:endParaRPr lang="en-US"/>
          </a:p>
        </p:txBody>
      </p:sp>
    </p:spTree>
    <p:extLst>
      <p:ext uri="{BB962C8B-B14F-4D97-AF65-F5344CB8AC3E}">
        <p14:creationId xmlns:p14="http://schemas.microsoft.com/office/powerpoint/2010/main" val="2108368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8977" name="Rectangle 7"/>
          <p:cNvSpPr>
            <a:spLocks noGrp="1" noChangeArrowheads="1"/>
          </p:cNvSpPr>
          <p:nvPr>
            <p:ph type="sldNum" sz="quarter" idx="5"/>
          </p:nvPr>
        </p:nvSpPr>
        <p:spPr>
          <a:noFill/>
          <a:ln>
            <a:miter lim="800000"/>
            <a:headEnd/>
            <a:tailEnd/>
          </a:ln>
        </p:spPr>
        <p:txBody>
          <a:bodyPr/>
          <a:lstStyle/>
          <a:p>
            <a:fld id="{DA926A35-6F1F-4371-BF5E-7399E0368156}" type="slidenum">
              <a:rPr lang="en-US" smtClean="0">
                <a:latin typeface="Arial" charset="0"/>
              </a:rPr>
              <a:pPr/>
              <a:t>92</a:t>
            </a:fld>
            <a:endParaRPr lang="en-US">
              <a:latin typeface="Arial" charset="0"/>
            </a:endParaRPr>
          </a:p>
        </p:txBody>
      </p:sp>
      <p:sp>
        <p:nvSpPr>
          <p:cNvPr id="3198978" name="Rectangle 3"/>
          <p:cNvSpPr>
            <a:spLocks noGrp="1" noChangeArrowheads="1"/>
          </p:cNvSpPr>
          <p:nvPr>
            <p:ph type="dt" sz="quarter" idx="1"/>
          </p:nvPr>
        </p:nvSpPr>
        <p:spPr>
          <a:noFill/>
          <a:ln>
            <a:miter lim="800000"/>
            <a:headEnd/>
            <a:tailEnd/>
          </a:ln>
        </p:spPr>
        <p:txBody>
          <a:bodyPr/>
          <a:lstStyle/>
          <a:p>
            <a:fld id="{29D573F5-6B77-4C18-A08F-A7DBBD86CAF0}" type="datetime1">
              <a:rPr lang="en-US" smtClean="0">
                <a:latin typeface="Arial" charset="0"/>
              </a:rPr>
              <a:pPr/>
              <a:t>2/4/2020</a:t>
            </a:fld>
            <a:endParaRPr lang="en-US">
              <a:latin typeface="Arial" charset="0"/>
            </a:endParaRPr>
          </a:p>
        </p:txBody>
      </p:sp>
      <p:sp>
        <p:nvSpPr>
          <p:cNvPr id="3198979"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6141D0B0-5DBB-463C-A713-FD5241006009}" type="slidenum">
              <a:rPr lang="en-US" sz="1200">
                <a:latin typeface="Arial" charset="0"/>
              </a:rPr>
              <a:pPr algn="r" defTabSz="908789"/>
              <a:t>92</a:t>
            </a:fld>
            <a:endParaRPr lang="en-US" sz="1200">
              <a:latin typeface="Arial" charset="0"/>
            </a:endParaRPr>
          </a:p>
        </p:txBody>
      </p:sp>
      <p:sp>
        <p:nvSpPr>
          <p:cNvPr id="3198980" name="Rectangle 2"/>
          <p:cNvSpPr>
            <a:spLocks noGrp="1" noRot="1" noChangeAspect="1" noChangeArrowheads="1" noTextEdit="1"/>
          </p:cNvSpPr>
          <p:nvPr>
            <p:ph type="sldImg"/>
          </p:nvPr>
        </p:nvSpPr>
        <p:spPr>
          <a:xfrm>
            <a:off x="1150938" y="706438"/>
            <a:ext cx="4702175" cy="2646362"/>
          </a:xfrm>
          <a:ln/>
        </p:spPr>
      </p:sp>
      <p:sp>
        <p:nvSpPr>
          <p:cNvPr id="3198981" name="Rectangle 3"/>
          <p:cNvSpPr>
            <a:spLocks noGrp="1" noChangeArrowheads="1"/>
          </p:cNvSpPr>
          <p:nvPr>
            <p:ph type="body" idx="1"/>
          </p:nvPr>
        </p:nvSpPr>
        <p:spPr>
          <a:xfrm>
            <a:off x="695787" y="3537128"/>
            <a:ext cx="5563267" cy="5170469"/>
          </a:xfrm>
          <a:noFill/>
        </p:spPr>
        <p:txBody>
          <a:bodyPr/>
          <a:lstStyle/>
          <a:p>
            <a:pPr eaLnBrk="1" hangingPunct="1"/>
            <a:endParaRPr lang="en-US" dirty="0">
              <a:latin typeface="Arial" charset="0"/>
            </a:endParaRPr>
          </a:p>
        </p:txBody>
      </p:sp>
      <p:pic>
        <p:nvPicPr>
          <p:cNvPr id="3198982" name="Picture 4" descr="MC900286432[1]"/>
          <p:cNvPicPr>
            <a:picLocks noChangeAspect="1" noChangeArrowheads="1"/>
          </p:cNvPicPr>
          <p:nvPr/>
        </p:nvPicPr>
        <p:blipFill>
          <a:blip r:embed="rId3"/>
          <a:srcRect/>
          <a:stretch>
            <a:fillRect/>
          </a:stretch>
        </p:blipFill>
        <p:spPr bwMode="auto">
          <a:xfrm>
            <a:off x="261109" y="3660888"/>
            <a:ext cx="363740" cy="543938"/>
          </a:xfrm>
          <a:prstGeom prst="rect">
            <a:avLst/>
          </a:prstGeom>
          <a:noFill/>
          <a:ln w="9525">
            <a:noFill/>
            <a:miter lim="800000"/>
            <a:headEnd/>
            <a:tailEnd/>
          </a:ln>
        </p:spPr>
      </p:pic>
    </p:spTree>
    <p:extLst>
      <p:ext uri="{BB962C8B-B14F-4D97-AF65-F5344CB8AC3E}">
        <p14:creationId xmlns:p14="http://schemas.microsoft.com/office/powerpoint/2010/main" val="2398351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97</a:t>
            </a:fld>
            <a:endParaRPr lang="en-US"/>
          </a:p>
        </p:txBody>
      </p:sp>
    </p:spTree>
    <p:extLst>
      <p:ext uri="{BB962C8B-B14F-4D97-AF65-F5344CB8AC3E}">
        <p14:creationId xmlns:p14="http://schemas.microsoft.com/office/powerpoint/2010/main" val="3632056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102</a:t>
            </a:fld>
            <a:endParaRPr lang="en-US"/>
          </a:p>
        </p:txBody>
      </p:sp>
    </p:spTree>
    <p:extLst>
      <p:ext uri="{BB962C8B-B14F-4D97-AF65-F5344CB8AC3E}">
        <p14:creationId xmlns:p14="http://schemas.microsoft.com/office/powerpoint/2010/main" val="89485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SET UP</a:t>
            </a:r>
          </a:p>
          <a:p>
            <a:r>
              <a:rPr lang="en-US" dirty="0"/>
              <a:t>Set up room with 1, 2, or 3 simulations, 8 workstations each. Identify workstations with table top signs</a:t>
            </a:r>
          </a:p>
          <a:p>
            <a:r>
              <a:rPr lang="en-US" dirty="0"/>
              <a:t>With the first run of the simulation set up the workflow to be as difficult as possible, i.e. Place workstations not in order of numbers, 1 and 8 furthest apart, etc.</a:t>
            </a:r>
          </a:p>
          <a:p>
            <a:r>
              <a:rPr lang="en-US" dirty="0"/>
              <a:t>Put all supplies (dots) in store room</a:t>
            </a:r>
          </a:p>
          <a:p>
            <a:r>
              <a:rPr lang="en-US" dirty="0"/>
              <a:t>Put all patients (white sheets with open circles) in the waiting room </a:t>
            </a:r>
          </a:p>
        </p:txBody>
      </p:sp>
      <p:sp>
        <p:nvSpPr>
          <p:cNvPr id="4" name="Slide Number Placeholder 3"/>
          <p:cNvSpPr>
            <a:spLocks noGrp="1"/>
          </p:cNvSpPr>
          <p:nvPr>
            <p:ph type="sldNum" sz="quarter" idx="10"/>
          </p:nvPr>
        </p:nvSpPr>
        <p:spPr/>
        <p:txBody>
          <a:bodyPr/>
          <a:lstStyle/>
          <a:p>
            <a:fld id="{BED6EF66-4BAD-3440-9161-41B1C1CB3BCB}" type="slidenum">
              <a:rPr lang="en-US" smtClean="0"/>
              <a:t>8</a:t>
            </a:fld>
            <a:endParaRPr lang="en-US"/>
          </a:p>
        </p:txBody>
      </p:sp>
    </p:spTree>
    <p:extLst>
      <p:ext uri="{BB962C8B-B14F-4D97-AF65-F5344CB8AC3E}">
        <p14:creationId xmlns:p14="http://schemas.microsoft.com/office/powerpoint/2010/main" val="136007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103</a:t>
            </a:fld>
            <a:endParaRPr lang="en-US"/>
          </a:p>
        </p:txBody>
      </p:sp>
    </p:spTree>
    <p:extLst>
      <p:ext uri="{BB962C8B-B14F-4D97-AF65-F5344CB8AC3E}">
        <p14:creationId xmlns:p14="http://schemas.microsoft.com/office/powerpoint/2010/main" val="732796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“take a quick look at this data and tell me whether the percent of viral load tests recorded in green book is increasing or declining or staying about the same?”</a:t>
            </a:r>
          </a:p>
          <a:p>
            <a:r>
              <a:rPr lang="en-US" dirty="0"/>
              <a:t>Is this data easy to “read”?  Does it tell you clearly about documentation of VL test results? Is it visual? Is it impactful?</a:t>
            </a:r>
          </a:p>
        </p:txBody>
      </p:sp>
      <p:sp>
        <p:nvSpPr>
          <p:cNvPr id="4" name="Slide Number Placeholder 3"/>
          <p:cNvSpPr>
            <a:spLocks noGrp="1"/>
          </p:cNvSpPr>
          <p:nvPr>
            <p:ph type="sldNum" sz="quarter" idx="10"/>
          </p:nvPr>
        </p:nvSpPr>
        <p:spPr/>
        <p:txBody>
          <a:bodyPr/>
          <a:lstStyle/>
          <a:p>
            <a:fld id="{BED6EF66-4BAD-3440-9161-41B1C1CB3BCB}" type="slidenum">
              <a:rPr lang="en-US" smtClean="0"/>
              <a:t>105</a:t>
            </a:fld>
            <a:endParaRPr lang="en-US"/>
          </a:p>
        </p:txBody>
      </p:sp>
    </p:spTree>
    <p:extLst>
      <p:ext uri="{BB962C8B-B14F-4D97-AF65-F5344CB8AC3E}">
        <p14:creationId xmlns:p14="http://schemas.microsoft.com/office/powerpoint/2010/main" val="2004609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106</a:t>
            </a:fld>
            <a:endParaRPr lang="en-US"/>
          </a:p>
        </p:txBody>
      </p:sp>
    </p:spTree>
    <p:extLst>
      <p:ext uri="{BB962C8B-B14F-4D97-AF65-F5344CB8AC3E}">
        <p14:creationId xmlns:p14="http://schemas.microsoft.com/office/powerpoint/2010/main" val="3581168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6EF66-4BAD-3440-9161-41B1C1CB3BCB}" type="slidenum">
              <a:rPr lang="en-US" smtClean="0"/>
              <a:t>108</a:t>
            </a:fld>
            <a:endParaRPr lang="en-US"/>
          </a:p>
        </p:txBody>
      </p:sp>
    </p:spTree>
    <p:extLst>
      <p:ext uri="{BB962C8B-B14F-4D97-AF65-F5344CB8AC3E}">
        <p14:creationId xmlns:p14="http://schemas.microsoft.com/office/powerpoint/2010/main" val="1335935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46EFEED2-1209-0348-B2A6-C924627F601A}" type="slidenum">
              <a:rPr lang="en-US" smtClean="0"/>
              <a:t>109</a:t>
            </a:fld>
            <a:endParaRPr lang="en-US"/>
          </a:p>
        </p:txBody>
      </p:sp>
    </p:spTree>
    <p:extLst>
      <p:ext uri="{BB962C8B-B14F-4D97-AF65-F5344CB8AC3E}">
        <p14:creationId xmlns:p14="http://schemas.microsoft.com/office/powerpoint/2010/main" val="146651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 100%</a:t>
            </a:r>
          </a:p>
        </p:txBody>
      </p:sp>
      <p:sp>
        <p:nvSpPr>
          <p:cNvPr id="4" name="Slide Number Placeholder 3"/>
          <p:cNvSpPr>
            <a:spLocks noGrp="1"/>
          </p:cNvSpPr>
          <p:nvPr>
            <p:ph type="sldNum" sz="quarter" idx="5"/>
          </p:nvPr>
        </p:nvSpPr>
        <p:spPr/>
        <p:txBody>
          <a:bodyPr/>
          <a:lstStyle/>
          <a:p>
            <a:fld id="{F97A1286-37CB-44CD-A890-6B24B20F8CEB}" type="slidenum">
              <a:rPr lang="en-US" smtClean="0"/>
              <a:t>111</a:t>
            </a:fld>
            <a:endParaRPr lang="en-US" dirty="0"/>
          </a:p>
        </p:txBody>
      </p:sp>
    </p:spTree>
    <p:extLst>
      <p:ext uri="{BB962C8B-B14F-4D97-AF65-F5344CB8AC3E}">
        <p14:creationId xmlns:p14="http://schemas.microsoft.com/office/powerpoint/2010/main" val="2927014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112</a:t>
            </a:fld>
            <a:endParaRPr lang="en-US"/>
          </a:p>
        </p:txBody>
      </p:sp>
    </p:spTree>
    <p:extLst>
      <p:ext uri="{BB962C8B-B14F-4D97-AF65-F5344CB8AC3E}">
        <p14:creationId xmlns:p14="http://schemas.microsoft.com/office/powerpoint/2010/main" val="153191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work instructions – just read as written, provide no emphasis</a:t>
            </a:r>
          </a:p>
        </p:txBody>
      </p:sp>
      <p:sp>
        <p:nvSpPr>
          <p:cNvPr id="4" name="Slide Number Placeholder 3"/>
          <p:cNvSpPr>
            <a:spLocks noGrp="1"/>
          </p:cNvSpPr>
          <p:nvPr>
            <p:ph type="sldNum" sz="quarter" idx="10"/>
          </p:nvPr>
        </p:nvSpPr>
        <p:spPr/>
        <p:txBody>
          <a:bodyPr/>
          <a:lstStyle/>
          <a:p>
            <a:fld id="{46EFEED2-1209-0348-B2A6-C924627F601A}" type="slidenum">
              <a:rPr lang="en-US" smtClean="0"/>
              <a:t>9</a:t>
            </a:fld>
            <a:endParaRPr lang="en-US"/>
          </a:p>
        </p:txBody>
      </p:sp>
    </p:spTree>
    <p:extLst>
      <p:ext uri="{BB962C8B-B14F-4D97-AF65-F5344CB8AC3E}">
        <p14:creationId xmlns:p14="http://schemas.microsoft.com/office/powerpoint/2010/main" val="373061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5" name="Rectangle 7"/>
          <p:cNvSpPr>
            <a:spLocks noGrp="1" noChangeArrowheads="1"/>
          </p:cNvSpPr>
          <p:nvPr>
            <p:ph type="sldNum" sz="quarter" idx="5"/>
          </p:nvPr>
        </p:nvSpPr>
        <p:spPr>
          <a:noFill/>
          <a:ln>
            <a:miter lim="800000"/>
            <a:headEnd/>
            <a:tailEnd/>
          </a:ln>
        </p:spPr>
        <p:txBody>
          <a:bodyPr/>
          <a:lstStyle/>
          <a:p>
            <a:fld id="{4687B65E-A498-46C6-959E-B3ABB767A0C2}" type="slidenum">
              <a:rPr lang="en-US" smtClean="0">
                <a:latin typeface="Arial" charset="0"/>
              </a:rPr>
              <a:pPr/>
              <a:t>10</a:t>
            </a:fld>
            <a:endParaRPr lang="en-US">
              <a:latin typeface="Arial" charset="0"/>
            </a:endParaRPr>
          </a:p>
        </p:txBody>
      </p:sp>
      <p:sp>
        <p:nvSpPr>
          <p:cNvPr id="3073026" name="Rectangle 3"/>
          <p:cNvSpPr>
            <a:spLocks noGrp="1" noChangeArrowheads="1"/>
          </p:cNvSpPr>
          <p:nvPr>
            <p:ph type="dt" sz="quarter" idx="1"/>
          </p:nvPr>
        </p:nvSpPr>
        <p:spPr>
          <a:noFill/>
          <a:ln>
            <a:miter lim="800000"/>
            <a:headEnd/>
            <a:tailEnd/>
          </a:ln>
        </p:spPr>
        <p:txBody>
          <a:bodyPr/>
          <a:lstStyle/>
          <a:p>
            <a:fld id="{663EB8AA-0A56-4D81-BCD8-2CF78173229D}" type="datetime1">
              <a:rPr lang="en-US" smtClean="0">
                <a:latin typeface="Arial" charset="0"/>
              </a:rPr>
              <a:pPr/>
              <a:t>2/4/2020</a:t>
            </a:fld>
            <a:endParaRPr lang="en-US">
              <a:latin typeface="Arial" charset="0"/>
            </a:endParaRPr>
          </a:p>
        </p:txBody>
      </p:sp>
      <p:sp>
        <p:nvSpPr>
          <p:cNvPr id="3073027"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7A506419-35B8-445B-B9CD-C79B7F8D412F}" type="slidenum">
              <a:rPr lang="en-US" sz="1200">
                <a:latin typeface="Arial" charset="0"/>
              </a:rPr>
              <a:pPr algn="r" defTabSz="908789"/>
              <a:t>10</a:t>
            </a:fld>
            <a:endParaRPr lang="en-US" sz="1200">
              <a:latin typeface="Arial" charset="0"/>
            </a:endParaRPr>
          </a:p>
        </p:txBody>
      </p:sp>
      <p:sp>
        <p:nvSpPr>
          <p:cNvPr id="3073028" name="Rectangle 2"/>
          <p:cNvSpPr>
            <a:spLocks noGrp="1" noRot="1" noChangeAspect="1" noChangeArrowheads="1" noTextEdit="1"/>
          </p:cNvSpPr>
          <p:nvPr>
            <p:ph type="sldImg"/>
          </p:nvPr>
        </p:nvSpPr>
        <p:spPr>
          <a:xfrm>
            <a:off x="-82550" y="220663"/>
            <a:ext cx="7353300" cy="4137025"/>
          </a:xfrm>
          <a:ln/>
        </p:spPr>
      </p:sp>
      <p:sp>
        <p:nvSpPr>
          <p:cNvPr id="3073029" name="Rectangle 3"/>
          <p:cNvSpPr>
            <a:spLocks noGrp="1" noChangeArrowheads="1"/>
          </p:cNvSpPr>
          <p:nvPr>
            <p:ph type="body" idx="1"/>
          </p:nvPr>
        </p:nvSpPr>
        <p:spPr>
          <a:xfrm>
            <a:off x="869356" y="4473741"/>
            <a:ext cx="5448560" cy="4136070"/>
          </a:xfrm>
          <a:noFill/>
        </p:spPr>
        <p:txBody>
          <a:bodyPr/>
          <a:lstStyle/>
          <a:p>
            <a:pPr eaLnBrk="1" hangingPunct="1"/>
            <a:r>
              <a:rPr lang="en-US" b="1" i="1" dirty="0">
                <a:latin typeface="Arial" charset="0"/>
              </a:rPr>
              <a:t>Say:  </a:t>
            </a:r>
            <a:r>
              <a:rPr lang="en-US" dirty="0">
                <a:latin typeface="Arial" charset="0"/>
              </a:rPr>
              <a:t>Here are the roles for our ER exercise.</a:t>
            </a:r>
            <a:r>
              <a:rPr lang="en-US" i="1" dirty="0">
                <a:latin typeface="Arial" charset="0"/>
              </a:rPr>
              <a:t>  </a:t>
            </a:r>
            <a:r>
              <a:rPr lang="en-US" dirty="0">
                <a:latin typeface="Arial" charset="0"/>
              </a:rPr>
              <a:t>Transport people should proceed to the waiting room and Supplies personnel should report to the Store Room (location of dots).</a:t>
            </a:r>
            <a:r>
              <a:rPr lang="en-US" i="1" dirty="0">
                <a:latin typeface="Arial" charset="0"/>
              </a:rPr>
              <a:t>  </a:t>
            </a:r>
          </a:p>
          <a:p>
            <a:pPr eaLnBrk="1" hangingPunct="1"/>
            <a:r>
              <a:rPr lang="en-US" i="1" dirty="0">
                <a:latin typeface="Arial" charset="0"/>
              </a:rPr>
              <a:t>You will need a </a:t>
            </a:r>
            <a:r>
              <a:rPr lang="en-US" b="1" i="1" dirty="0">
                <a:latin typeface="Arial" charset="0"/>
              </a:rPr>
              <a:t>minimum of 8 people per “team”</a:t>
            </a:r>
            <a:r>
              <a:rPr lang="en-US" i="1" dirty="0">
                <a:latin typeface="Arial" charset="0"/>
              </a:rPr>
              <a:t> .  You may add the </a:t>
            </a:r>
            <a:r>
              <a:rPr lang="en-US" b="1" i="1" dirty="0">
                <a:latin typeface="Arial" charset="0"/>
              </a:rPr>
              <a:t>optional volunteer to develop a spaghetti map</a:t>
            </a:r>
            <a:r>
              <a:rPr lang="en-US" i="1" dirty="0">
                <a:latin typeface="Arial" charset="0"/>
              </a:rPr>
              <a:t> of the transport person route for the 5 minute exercise (9 people total) or an optional volunteer to distract the caregivers (10 people) or an optional volunteer to time the activity (11 persons)</a:t>
            </a:r>
          </a:p>
          <a:p>
            <a:pPr eaLnBrk="1" hangingPunct="1"/>
            <a:r>
              <a:rPr lang="en-US" b="1" i="1" dirty="0">
                <a:latin typeface="Arial" charset="0"/>
              </a:rPr>
              <a:t>Maximum of 3 teams.</a:t>
            </a:r>
            <a:r>
              <a:rPr lang="en-US" i="1" dirty="0">
                <a:latin typeface="Arial" charset="0"/>
              </a:rPr>
              <a:t> Decide on # of teams based on class size and layout of room. 1 team for class size of 15 or less.  (You will have a few observers, but have them write down issues that stood out to them). 2 teams for class size of 16 to 23.  3 teams for class size 24 to 30.  </a:t>
            </a:r>
          </a:p>
          <a:p>
            <a:pPr eaLnBrk="1" hangingPunct="1"/>
            <a:r>
              <a:rPr lang="en-US" i="1" dirty="0">
                <a:latin typeface="Arial" charset="0"/>
              </a:rPr>
              <a:t>When running multiple teams, make sure teams can identify their “teammates”.  </a:t>
            </a:r>
          </a:p>
        </p:txBody>
      </p:sp>
      <p:pic>
        <p:nvPicPr>
          <p:cNvPr id="3073030" name="Picture 4" descr="MC900286432[1]"/>
          <p:cNvPicPr>
            <a:picLocks noChangeAspect="1" noChangeArrowheads="1"/>
          </p:cNvPicPr>
          <p:nvPr/>
        </p:nvPicPr>
        <p:blipFill>
          <a:blip r:embed="rId3"/>
          <a:srcRect/>
          <a:stretch>
            <a:fillRect/>
          </a:stretch>
        </p:blipFill>
        <p:spPr bwMode="auto">
          <a:xfrm>
            <a:off x="350158" y="4563886"/>
            <a:ext cx="363741" cy="542410"/>
          </a:xfrm>
          <a:prstGeom prst="rect">
            <a:avLst/>
          </a:prstGeom>
          <a:noFill/>
          <a:ln w="9525">
            <a:noFill/>
            <a:miter lim="800000"/>
            <a:headEnd/>
            <a:tailEnd/>
          </a:ln>
        </p:spPr>
      </p:pic>
    </p:spTree>
    <p:extLst>
      <p:ext uri="{BB962C8B-B14F-4D97-AF65-F5344CB8AC3E}">
        <p14:creationId xmlns:p14="http://schemas.microsoft.com/office/powerpoint/2010/main" val="313307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volunteer who draws the spaghetti diagram understands how to draw the diagram – from a “bird’s eye view” of the room</a:t>
            </a:r>
          </a:p>
        </p:txBody>
      </p:sp>
      <p:sp>
        <p:nvSpPr>
          <p:cNvPr id="4" name="Slide Number Placeholder 3"/>
          <p:cNvSpPr>
            <a:spLocks noGrp="1"/>
          </p:cNvSpPr>
          <p:nvPr>
            <p:ph type="sldNum" sz="quarter" idx="10"/>
          </p:nvPr>
        </p:nvSpPr>
        <p:spPr/>
        <p:txBody>
          <a:bodyPr/>
          <a:lstStyle/>
          <a:p>
            <a:fld id="{BED6EF66-4BAD-3440-9161-41B1C1CB3BCB}" type="slidenum">
              <a:rPr lang="en-US" smtClean="0"/>
              <a:t>11</a:t>
            </a:fld>
            <a:endParaRPr lang="en-US"/>
          </a:p>
        </p:txBody>
      </p:sp>
    </p:spTree>
    <p:extLst>
      <p:ext uri="{BB962C8B-B14F-4D97-AF65-F5344CB8AC3E}">
        <p14:creationId xmlns:p14="http://schemas.microsoft.com/office/powerpoint/2010/main" val="309179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SET UP</a:t>
            </a:r>
          </a:p>
          <a:p>
            <a:r>
              <a:rPr lang="en-US" dirty="0"/>
              <a:t>Set up room with 1, 2, or 3 simulations, 8 workstations each. Identify workstations with table top signs</a:t>
            </a:r>
          </a:p>
          <a:p>
            <a:r>
              <a:rPr lang="en-US" dirty="0"/>
              <a:t>With the first run of the simulation set up the workflow to be as difficult as possible, i.e. Place workstations not in order of numbers, 1 and 8 furthest apart, etc.</a:t>
            </a:r>
          </a:p>
          <a:p>
            <a:r>
              <a:rPr lang="en-US" dirty="0"/>
              <a:t>Put all supplies (dots) in store room</a:t>
            </a:r>
          </a:p>
          <a:p>
            <a:r>
              <a:rPr lang="en-US" dirty="0"/>
              <a:t>Put all patients (white sheets with open circles) in the waiting room </a:t>
            </a:r>
          </a:p>
        </p:txBody>
      </p:sp>
      <p:sp>
        <p:nvSpPr>
          <p:cNvPr id="4" name="Slide Number Placeholder 3"/>
          <p:cNvSpPr>
            <a:spLocks noGrp="1"/>
          </p:cNvSpPr>
          <p:nvPr>
            <p:ph type="sldNum" sz="quarter" idx="10"/>
          </p:nvPr>
        </p:nvSpPr>
        <p:spPr/>
        <p:txBody>
          <a:bodyPr/>
          <a:lstStyle/>
          <a:p>
            <a:fld id="{BED6EF66-4BAD-3440-9161-41B1C1CB3BCB}" type="slidenum">
              <a:rPr lang="en-US" smtClean="0"/>
              <a:t>12</a:t>
            </a:fld>
            <a:endParaRPr lang="en-US"/>
          </a:p>
        </p:txBody>
      </p:sp>
    </p:spTree>
    <p:extLst>
      <p:ext uri="{BB962C8B-B14F-4D97-AF65-F5344CB8AC3E}">
        <p14:creationId xmlns:p14="http://schemas.microsoft.com/office/powerpoint/2010/main" val="408120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Debrief points:</a:t>
            </a:r>
          </a:p>
          <a:p>
            <a:endParaRPr lang="en-US" dirty="0"/>
          </a:p>
          <a:p>
            <a:r>
              <a:rPr lang="en-US" dirty="0"/>
              <a:t>Number of patients complete</a:t>
            </a:r>
          </a:p>
          <a:p>
            <a:r>
              <a:rPr lang="en-US" dirty="0"/>
              <a:t>Number of patients in process</a:t>
            </a:r>
          </a:p>
          <a:p>
            <a:r>
              <a:rPr lang="en-US" dirty="0"/>
              <a:t>Number of defects</a:t>
            </a:r>
          </a:p>
          <a:p>
            <a:r>
              <a:rPr lang="en-US" dirty="0"/>
              <a:t>Throughput Time</a:t>
            </a:r>
          </a:p>
          <a:p>
            <a:endParaRPr lang="en-US" dirty="0"/>
          </a:p>
          <a:p>
            <a:pPr eaLnBrk="1" hangingPunct="1"/>
            <a:r>
              <a:rPr lang="en-US" i="1" dirty="0">
                <a:latin typeface="Arial" charset="0"/>
              </a:rPr>
              <a:t>Debrief by asking </a:t>
            </a:r>
          </a:p>
          <a:p>
            <a:pPr eaLnBrk="1" hangingPunct="1">
              <a:buFontTx/>
              <a:buChar char="•"/>
            </a:pPr>
            <a:r>
              <a:rPr lang="en-US" dirty="0">
                <a:latin typeface="Arial" charset="0"/>
              </a:rPr>
              <a:t>How did it feel?</a:t>
            </a:r>
          </a:p>
          <a:p>
            <a:pPr eaLnBrk="1" hangingPunct="1">
              <a:buFontTx/>
              <a:buChar char="•"/>
            </a:pPr>
            <a:r>
              <a:rPr lang="en-US" dirty="0">
                <a:latin typeface="Arial" charset="0"/>
              </a:rPr>
              <a:t>What worked?</a:t>
            </a:r>
          </a:p>
          <a:p>
            <a:pPr eaLnBrk="1" hangingPunct="1">
              <a:buFontTx/>
              <a:buChar char="•"/>
            </a:pPr>
            <a:r>
              <a:rPr lang="en-US" dirty="0">
                <a:latin typeface="Arial" charset="0"/>
              </a:rPr>
              <a:t>What didn’t work?</a:t>
            </a:r>
          </a:p>
          <a:p>
            <a:pPr eaLnBrk="1" hangingPunct="1">
              <a:buFontTx/>
              <a:buChar char="•"/>
            </a:pPr>
            <a:r>
              <a:rPr lang="en-US" dirty="0">
                <a:latin typeface="Arial" charset="0"/>
              </a:rPr>
              <a:t>How could it be improved?</a:t>
            </a:r>
          </a:p>
          <a:p>
            <a:endParaRPr lang="en-US" dirty="0"/>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14</a:t>
            </a:fld>
            <a:endParaRPr lang="en-US"/>
          </a:p>
        </p:txBody>
      </p:sp>
    </p:spTree>
    <p:extLst>
      <p:ext uri="{BB962C8B-B14F-4D97-AF65-F5344CB8AC3E}">
        <p14:creationId xmlns:p14="http://schemas.microsoft.com/office/powerpoint/2010/main" val="244599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81204-9E82-4A88-9BD7-47D54A27FB7C}" type="slidenum">
              <a:rPr lang="en-US" smtClean="0"/>
              <a:t>15</a:t>
            </a:fld>
            <a:endParaRPr lang="en-US" dirty="0"/>
          </a:p>
        </p:txBody>
      </p:sp>
    </p:spTree>
    <p:extLst>
      <p:ext uri="{BB962C8B-B14F-4D97-AF65-F5344CB8AC3E}">
        <p14:creationId xmlns:p14="http://schemas.microsoft.com/office/powerpoint/2010/main" val="31616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08137F-65F7-9249-B656-3A14A35E29AC}"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1421623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08137F-65F7-9249-B656-3A14A35E29AC}"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80818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08137F-65F7-9249-B656-3A14A35E29AC}"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24883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1" y="1025526"/>
            <a:ext cx="10361084" cy="214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CP1000000-</a:t>
            </a:r>
            <a:fld id="{04D1293D-2829-AE43-B4A7-BF4BC339A47E}" type="slidenum">
              <a:rPr lang="en-US" altLang="en-US"/>
              <a:pPr>
                <a:defRPr/>
              </a:pPr>
              <a:t>‹#›</a:t>
            </a:fld>
            <a:endParaRPr lang="en-US" altLang="en-US"/>
          </a:p>
        </p:txBody>
      </p:sp>
    </p:spTree>
    <p:extLst>
      <p:ext uri="{BB962C8B-B14F-4D97-AF65-F5344CB8AC3E}">
        <p14:creationId xmlns:p14="http://schemas.microsoft.com/office/powerpoint/2010/main" val="348933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08137F-65F7-9249-B656-3A14A35E29AC}"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32183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08137F-65F7-9249-B656-3A14A35E29AC}"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164384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08137F-65F7-9249-B656-3A14A35E29AC}"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71194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08137F-65F7-9249-B656-3A14A35E29AC}" type="datetimeFigureOut">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206816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08137F-65F7-9249-B656-3A14A35E29AC}" type="datetimeFigureOut">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52593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8137F-65F7-9249-B656-3A14A35E29AC}" type="datetimeFigureOut">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39512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08137F-65F7-9249-B656-3A14A35E29AC}"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82378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08137F-65F7-9249-B656-3A14A35E29AC}"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48775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8137F-65F7-9249-B656-3A14A35E29AC}" type="datetimeFigureOut">
              <a:rPr lang="en-US" smtClean="0"/>
              <a:t>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CF923-7699-F34E-9E6C-13B92C632701}" type="slidenum">
              <a:rPr lang="en-US" smtClean="0"/>
              <a:t>‹#›</a:t>
            </a:fld>
            <a:endParaRPr lang="en-US"/>
          </a:p>
        </p:txBody>
      </p:sp>
    </p:spTree>
    <p:extLst>
      <p:ext uri="{BB962C8B-B14F-4D97-AF65-F5344CB8AC3E}">
        <p14:creationId xmlns:p14="http://schemas.microsoft.com/office/powerpoint/2010/main" val="347499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7vcseJVTUnQ?feature=oembed" TargetMode="External"/><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uHOw2675RE0?feature=oembed" TargetMode="External"/><Relationship Id="rId4" Type="http://schemas.openxmlformats.org/officeDocument/2006/relationships/image" Target="../media/image6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Scientific_method#cite_note-42" TargetMode="External"/><Relationship Id="rId13" Type="http://schemas.openxmlformats.org/officeDocument/2006/relationships/hyperlink" Target="https://en.wikipedia.org/wiki/X-ray_diffraction" TargetMode="External"/><Relationship Id="rId3" Type="http://schemas.openxmlformats.org/officeDocument/2006/relationships/hyperlink" Target="https://en.wikipedia.org/wiki/Linus_Pauling" TargetMode="External"/><Relationship Id="rId7" Type="http://schemas.openxmlformats.org/officeDocument/2006/relationships/hyperlink" Target="https://en.wikipedia.org/wiki/Scientific_method#DNA-predictions" TargetMode="External"/><Relationship Id="rId12" Type="http://schemas.openxmlformats.org/officeDocument/2006/relationships/hyperlink" Target="https://en.wikipedia.org/wiki/Rosalind_Franklin" TargetMode="External"/><Relationship Id="rId2" Type="http://schemas.openxmlformats.org/officeDocument/2006/relationships/hyperlink" Target="https://en.wikipedia.org/wiki/Scientific_method#DNA-hypotheses" TargetMode="Externa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en.wikipedia.org/wiki/Scientific_method#cite_note-41" TargetMode="External"/><Relationship Id="rId11" Type="http://schemas.openxmlformats.org/officeDocument/2006/relationships/hyperlink" Target="https://en.wikipedia.org/wiki/Scientific_method#DNA-experiments" TargetMode="External"/><Relationship Id="rId5" Type="http://schemas.openxmlformats.org/officeDocument/2006/relationships/hyperlink" Target="https://en.wikipedia.org/wiki/James_D._Watson" TargetMode="External"/><Relationship Id="rId15" Type="http://schemas.openxmlformats.org/officeDocument/2006/relationships/hyperlink" Target="https://en.wikipedia.org/wiki/Scientific_method#DNA-iterations" TargetMode="External"/><Relationship Id="rId10" Type="http://schemas.openxmlformats.org/officeDocument/2006/relationships/hyperlink" Target="https://en.wikipedia.org/wiki/Scientific_method#cite_note-HelixTransform-44" TargetMode="External"/><Relationship Id="rId4" Type="http://schemas.openxmlformats.org/officeDocument/2006/relationships/hyperlink" Target="https://en.wikipedia.org/wiki/Francis_Crick" TargetMode="External"/><Relationship Id="rId9" Type="http://schemas.openxmlformats.org/officeDocument/2006/relationships/hyperlink" Target="https://en.wikipedia.org/wiki/Scientific_method#cite_note-Crick_pp._137%E2%80%93138-43" TargetMode="External"/><Relationship Id="rId14" Type="http://schemas.openxmlformats.org/officeDocument/2006/relationships/hyperlink" Target="https://en.wikipedia.org/wiki/Photo_51"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7.xml"/><Relationship Id="rId7" Type="http://schemas.openxmlformats.org/officeDocument/2006/relationships/image" Target="../media/image18.em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21.jpeg"/><Relationship Id="rId4" Type="http://schemas.openxmlformats.org/officeDocument/2006/relationships/diagramQuickStyle" Target="../diagrams/quickStyle7.xml"/><Relationship Id="rId9" Type="http://schemas.openxmlformats.org/officeDocument/2006/relationships/image" Target="../media/image2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IMPROVE</a:t>
            </a:r>
          </a:p>
        </p:txBody>
      </p:sp>
      <p:grpSp>
        <p:nvGrpSpPr>
          <p:cNvPr id="5" name="Group 4">
            <a:extLst>
              <a:ext uri="{FF2B5EF4-FFF2-40B4-BE49-F238E27FC236}">
                <a16:creationId xmlns:a16="http://schemas.microsoft.com/office/drawing/2014/main" id="{993C9C46-1054-594F-9FDB-25D3093F9844}"/>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19BBB357-6ADF-3443-9F75-00D989F79F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345AB380-C9FF-7D4F-934F-0FE472A98AE1}"/>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54450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7905" name="Rectangle 2"/>
          <p:cNvSpPr>
            <a:spLocks noGrp="1" noChangeArrowheads="1"/>
          </p:cNvSpPr>
          <p:nvPr>
            <p:ph type="title"/>
          </p:nvPr>
        </p:nvSpPr>
        <p:spPr/>
        <p:txBody>
          <a:bodyPr/>
          <a:lstStyle/>
          <a:p>
            <a:pPr eaLnBrk="1" hangingPunct="1"/>
            <a:r>
              <a:rPr lang="en-US" dirty="0"/>
              <a:t>The ED Simulation – Team Roles</a:t>
            </a:r>
          </a:p>
        </p:txBody>
      </p:sp>
      <p:sp>
        <p:nvSpPr>
          <p:cNvPr id="1472514" name="Text Box 3"/>
          <p:cNvSpPr>
            <a:spLocks noGrp="1" noChangeArrowheads="1"/>
          </p:cNvSpPr>
          <p:nvPr>
            <p:ph type="body" idx="1"/>
          </p:nvPr>
        </p:nvSpPr>
        <p:spPr>
          <a:xfrm>
            <a:off x="2438400" y="1773238"/>
            <a:ext cx="7981950" cy="4265612"/>
          </a:xfrm>
        </p:spPr>
        <p:txBody>
          <a:bodyPr vert="horz" lIns="91440" tIns="0" rIns="0" bIns="0" rtlCol="0">
            <a:normAutofit/>
          </a:bodyPr>
          <a:lstStyle/>
          <a:p>
            <a:pPr marL="225425" indent="-225425">
              <a:buNone/>
              <a:tabLst>
                <a:tab pos="3200400" algn="l"/>
              </a:tabLst>
              <a:defRPr/>
            </a:pPr>
            <a:r>
              <a:rPr lang="en-US" sz="2200" b="1" dirty="0"/>
              <a:t>We need:</a:t>
            </a:r>
          </a:p>
          <a:p>
            <a:pPr marL="0" indent="0">
              <a:buNone/>
              <a:tabLst>
                <a:tab pos="1828800" algn="l"/>
                <a:tab pos="3200400" algn="l"/>
              </a:tabLst>
              <a:defRPr/>
            </a:pPr>
            <a:r>
              <a:rPr lang="en-US" sz="2200" dirty="0"/>
              <a:t>1 Volunteer 	</a:t>
            </a:r>
            <a:r>
              <a:rPr lang="en-US" sz="2200" dirty="0">
                <a:sym typeface="Wingdings" pitchFamily="2" charset="2"/>
              </a:rPr>
              <a:t> 	Quick </a:t>
            </a:r>
            <a:r>
              <a:rPr lang="en-US" sz="2200" dirty="0"/>
              <a:t>Registration</a:t>
            </a:r>
          </a:p>
          <a:p>
            <a:pPr marL="0" indent="0">
              <a:buNone/>
              <a:tabLst>
                <a:tab pos="1828800" algn="l"/>
                <a:tab pos="3200400" algn="l"/>
              </a:tabLst>
              <a:defRPr/>
            </a:pPr>
            <a:r>
              <a:rPr lang="en-US" sz="2200" dirty="0"/>
              <a:t>1 Volunteer 	</a:t>
            </a:r>
            <a:r>
              <a:rPr lang="en-US" sz="2200" dirty="0">
                <a:sym typeface="Wingdings" pitchFamily="2" charset="2"/>
              </a:rPr>
              <a:t> 	Triage</a:t>
            </a:r>
          </a:p>
          <a:p>
            <a:pPr marL="0" indent="0">
              <a:buNone/>
              <a:tabLst>
                <a:tab pos="1828800" algn="l"/>
                <a:tab pos="3200400" algn="l"/>
              </a:tabLst>
              <a:defRPr/>
            </a:pPr>
            <a:r>
              <a:rPr lang="en-US" sz="2200" dirty="0"/>
              <a:t>1 Volunteer 	</a:t>
            </a:r>
            <a:r>
              <a:rPr lang="en-US" sz="2200" dirty="0">
                <a:sym typeface="Wingdings" pitchFamily="2" charset="2"/>
              </a:rPr>
              <a:t> 	Full Registration</a:t>
            </a:r>
          </a:p>
          <a:p>
            <a:pPr marL="0" indent="0">
              <a:buNone/>
              <a:tabLst>
                <a:tab pos="1828800" algn="l"/>
                <a:tab pos="3200400" algn="l"/>
              </a:tabLst>
              <a:defRPr/>
            </a:pPr>
            <a:r>
              <a:rPr lang="en-US" sz="2200" dirty="0"/>
              <a:t>1 Volunteer 	</a:t>
            </a:r>
            <a:r>
              <a:rPr lang="en-US" sz="2200" dirty="0">
                <a:sym typeface="Wingdings" pitchFamily="2" charset="2"/>
              </a:rPr>
              <a:t> 	Treatment</a:t>
            </a:r>
          </a:p>
          <a:p>
            <a:pPr marL="0" indent="0">
              <a:buNone/>
              <a:tabLst>
                <a:tab pos="1828800" algn="l"/>
                <a:tab pos="3200400" algn="l"/>
              </a:tabLst>
              <a:defRPr/>
            </a:pPr>
            <a:r>
              <a:rPr lang="en-US" sz="2200" dirty="0"/>
              <a:t>1 Volunteer 	</a:t>
            </a:r>
            <a:r>
              <a:rPr lang="en-US" sz="2200" dirty="0">
                <a:sym typeface="Wingdings" pitchFamily="2" charset="2"/>
              </a:rPr>
              <a:t> 	Discharge</a:t>
            </a:r>
            <a:endParaRPr lang="en-US" sz="2200" dirty="0"/>
          </a:p>
          <a:p>
            <a:pPr marL="0" indent="0">
              <a:buNone/>
              <a:tabLst>
                <a:tab pos="1828800" algn="l"/>
                <a:tab pos="3200400" algn="l"/>
              </a:tabLst>
              <a:defRPr/>
            </a:pPr>
            <a:r>
              <a:rPr lang="en-US" sz="2200" dirty="0"/>
              <a:t>1 Volunteer	</a:t>
            </a:r>
            <a:r>
              <a:rPr lang="en-US" sz="2200" dirty="0">
                <a:sym typeface="Wingdings" pitchFamily="2" charset="2"/>
              </a:rPr>
              <a:t> 	Quality Assurance</a:t>
            </a:r>
          </a:p>
          <a:p>
            <a:pPr marL="0" indent="0">
              <a:buNone/>
              <a:tabLst>
                <a:tab pos="1828800" algn="l"/>
                <a:tab pos="3200400" algn="l"/>
              </a:tabLst>
              <a:defRPr/>
            </a:pPr>
            <a:r>
              <a:rPr lang="en-US" sz="2200" dirty="0"/>
              <a:t>1 Volunteer  	</a:t>
            </a:r>
            <a:r>
              <a:rPr lang="en-US" sz="2200" dirty="0">
                <a:sym typeface="Wingdings" pitchFamily="2" charset="2"/>
              </a:rPr>
              <a:t> 	Transport</a:t>
            </a:r>
          </a:p>
          <a:p>
            <a:pPr marL="0" indent="0">
              <a:buNone/>
              <a:tabLst>
                <a:tab pos="1828800" algn="l"/>
                <a:tab pos="3200400" algn="l"/>
              </a:tabLst>
              <a:defRPr/>
            </a:pPr>
            <a:r>
              <a:rPr lang="en-US" sz="2200" dirty="0"/>
              <a:t>1 Volunteer  	</a:t>
            </a:r>
            <a:r>
              <a:rPr lang="en-US" sz="2200" dirty="0">
                <a:sym typeface="Wingdings" pitchFamily="2" charset="2"/>
              </a:rPr>
              <a:t> 	Supplies</a:t>
            </a:r>
          </a:p>
          <a:p>
            <a:pPr marL="0" indent="0">
              <a:buNone/>
              <a:tabLst>
                <a:tab pos="1828800" algn="l"/>
                <a:tab pos="3200400" algn="l"/>
              </a:tabLst>
              <a:defRPr/>
            </a:pPr>
            <a:r>
              <a:rPr lang="en-US" sz="2200" dirty="0"/>
              <a:t>1 Volunteer  	</a:t>
            </a:r>
            <a:r>
              <a:rPr lang="en-US" sz="2200" dirty="0">
                <a:sym typeface="Wingdings" pitchFamily="2" charset="2"/>
              </a:rPr>
              <a:t> 	Transport Spaghetti Map (optional)</a:t>
            </a:r>
          </a:p>
        </p:txBody>
      </p:sp>
      <p:sp>
        <p:nvSpPr>
          <p:cNvPr id="3067907" name="Rectangle 4"/>
          <p:cNvSpPr>
            <a:spLocks noChangeArrowheads="1"/>
          </p:cNvSpPr>
          <p:nvPr/>
        </p:nvSpPr>
        <p:spPr bwMode="auto">
          <a:xfrm>
            <a:off x="5219701" y="2081889"/>
            <a:ext cx="244475" cy="519351"/>
          </a:xfrm>
          <a:prstGeom prst="ellipse">
            <a:avLst/>
          </a:prstGeom>
          <a:solidFill>
            <a:srgbClr val="FF0000"/>
          </a:solidFill>
          <a:ln w="19050">
            <a:solidFill>
              <a:schemeClr val="tx1"/>
            </a:solidFill>
            <a:miter lim="800000"/>
            <a:headEnd/>
            <a:tailEnd/>
          </a:ln>
        </p:spPr>
        <p:txBody>
          <a:bodyPr anchor="ctr">
            <a:spAutoFit/>
          </a:bodyPr>
          <a:lstStyle/>
          <a:p>
            <a:endParaRPr lang="en-US"/>
          </a:p>
        </p:txBody>
      </p:sp>
      <p:sp>
        <p:nvSpPr>
          <p:cNvPr id="3067908" name="Rectangle 5"/>
          <p:cNvSpPr>
            <a:spLocks noChangeArrowheads="1"/>
          </p:cNvSpPr>
          <p:nvPr/>
        </p:nvSpPr>
        <p:spPr bwMode="auto">
          <a:xfrm>
            <a:off x="5219701" y="2958982"/>
            <a:ext cx="244475" cy="519351"/>
          </a:xfrm>
          <a:prstGeom prst="ellipse">
            <a:avLst/>
          </a:prstGeom>
          <a:solidFill>
            <a:srgbClr val="FF9900"/>
          </a:solidFill>
          <a:ln w="19050">
            <a:solidFill>
              <a:schemeClr val="tx1"/>
            </a:solidFill>
            <a:miter lim="800000"/>
            <a:headEnd/>
            <a:tailEnd/>
          </a:ln>
        </p:spPr>
        <p:txBody>
          <a:bodyPr anchor="ctr">
            <a:spAutoFit/>
          </a:bodyPr>
          <a:lstStyle/>
          <a:p>
            <a:endParaRPr lang="en-US"/>
          </a:p>
        </p:txBody>
      </p:sp>
      <p:sp>
        <p:nvSpPr>
          <p:cNvPr id="3067909" name="Rectangle 6"/>
          <p:cNvSpPr>
            <a:spLocks noChangeArrowheads="1"/>
          </p:cNvSpPr>
          <p:nvPr/>
        </p:nvSpPr>
        <p:spPr bwMode="auto">
          <a:xfrm>
            <a:off x="5219701" y="2520039"/>
            <a:ext cx="244475" cy="519351"/>
          </a:xfrm>
          <a:prstGeom prst="ellipse">
            <a:avLst/>
          </a:prstGeom>
          <a:solidFill>
            <a:srgbClr val="00FF00"/>
          </a:solidFill>
          <a:ln w="19050">
            <a:solidFill>
              <a:schemeClr val="tx1"/>
            </a:solidFill>
            <a:miter lim="800000"/>
            <a:headEnd/>
            <a:tailEnd/>
          </a:ln>
        </p:spPr>
        <p:txBody>
          <a:bodyPr anchor="ctr">
            <a:spAutoFit/>
          </a:bodyPr>
          <a:lstStyle/>
          <a:p>
            <a:endParaRPr lang="en-US"/>
          </a:p>
        </p:txBody>
      </p:sp>
      <p:sp>
        <p:nvSpPr>
          <p:cNvPr id="3067910" name="Rectangle 7"/>
          <p:cNvSpPr>
            <a:spLocks noChangeArrowheads="1"/>
          </p:cNvSpPr>
          <p:nvPr/>
        </p:nvSpPr>
        <p:spPr bwMode="auto">
          <a:xfrm>
            <a:off x="5219701" y="3397132"/>
            <a:ext cx="244475" cy="519351"/>
          </a:xfrm>
          <a:prstGeom prst="ellipse">
            <a:avLst/>
          </a:prstGeom>
          <a:solidFill>
            <a:srgbClr val="0099FF"/>
          </a:solidFill>
          <a:ln w="19050">
            <a:solidFill>
              <a:schemeClr val="tx1"/>
            </a:solidFill>
            <a:miter lim="800000"/>
            <a:headEnd/>
            <a:tailEnd/>
          </a:ln>
        </p:spPr>
        <p:txBody>
          <a:bodyPr anchor="ctr">
            <a:spAutoFit/>
          </a:bodyPr>
          <a:lstStyle/>
          <a:p>
            <a:endParaRPr lang="en-US"/>
          </a:p>
        </p:txBody>
      </p:sp>
      <p:sp>
        <p:nvSpPr>
          <p:cNvPr id="3067911" name="Rectangle 8"/>
          <p:cNvSpPr>
            <a:spLocks noChangeArrowheads="1"/>
          </p:cNvSpPr>
          <p:nvPr/>
        </p:nvSpPr>
        <p:spPr bwMode="auto">
          <a:xfrm>
            <a:off x="5219701" y="3836076"/>
            <a:ext cx="244475" cy="519351"/>
          </a:xfrm>
          <a:prstGeom prst="ellipse">
            <a:avLst/>
          </a:prstGeom>
          <a:solidFill>
            <a:srgbClr val="FFFF00"/>
          </a:solidFill>
          <a:ln w="19050">
            <a:solidFill>
              <a:schemeClr val="tx1"/>
            </a:solidFill>
            <a:miter lim="800000"/>
            <a:headEnd/>
            <a:tailEnd/>
          </a:ln>
        </p:spPr>
        <p:txBody>
          <a:bodyPr anchor="ctr">
            <a:spAutoFit/>
          </a:bodyPr>
          <a:lstStyle/>
          <a:p>
            <a:endParaRPr lang="en-US"/>
          </a:p>
        </p:txBody>
      </p:sp>
      <p:sp>
        <p:nvSpPr>
          <p:cNvPr id="9" name="Rectangle 8">
            <a:extLst>
              <a:ext uri="{FF2B5EF4-FFF2-40B4-BE49-F238E27FC236}">
                <a16:creationId xmlns:a16="http://schemas.microsoft.com/office/drawing/2014/main" id="{616B87E6-CDFC-3446-A40B-E945FC1675D6}"/>
              </a:ext>
            </a:extLst>
          </p:cNvPr>
          <p:cNvSpPr>
            <a:spLocks noChangeArrowheads="1"/>
          </p:cNvSpPr>
          <p:nvPr/>
        </p:nvSpPr>
        <p:spPr bwMode="auto">
          <a:xfrm>
            <a:off x="5219701" y="4238843"/>
            <a:ext cx="244475" cy="519351"/>
          </a:xfrm>
          <a:prstGeom prst="ellipse">
            <a:avLst/>
          </a:prstGeom>
          <a:solidFill>
            <a:schemeClr val="bg1"/>
          </a:solidFill>
          <a:ln w="19050">
            <a:solidFill>
              <a:schemeClr val="tx1"/>
            </a:solidFill>
            <a:miter lim="800000"/>
            <a:headEnd/>
            <a:tailEnd/>
          </a:ln>
        </p:spPr>
        <p:txBody>
          <a:bodyPr anchor="ctr">
            <a:spAutoFit/>
          </a:bodyPr>
          <a:lstStyle/>
          <a:p>
            <a:endParaRPr lang="en-US"/>
          </a:p>
        </p:txBody>
      </p:sp>
    </p:spTree>
    <p:custDataLst>
      <p:tags r:id="rId1"/>
    </p:custDataLst>
    <p:extLst>
      <p:ext uri="{BB962C8B-B14F-4D97-AF65-F5344CB8AC3E}">
        <p14:creationId xmlns:p14="http://schemas.microsoft.com/office/powerpoint/2010/main" val="1308954570"/>
      </p:ext>
    </p:extLst>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Display</a:t>
            </a:r>
          </a:p>
        </p:txBody>
      </p:sp>
      <p:sp>
        <p:nvSpPr>
          <p:cNvPr id="3" name="Text Placeholder 2"/>
          <p:cNvSpPr>
            <a:spLocks noGrp="1"/>
          </p:cNvSpPr>
          <p:nvPr>
            <p:ph type="body" idx="1"/>
          </p:nvPr>
        </p:nvSpPr>
        <p:spPr/>
        <p:txBody>
          <a:bodyPr/>
          <a:lstStyle/>
          <a:p>
            <a:r>
              <a:rPr lang="en-US" dirty="0"/>
              <a:t>Project Learning Board</a:t>
            </a:r>
          </a:p>
          <a:p>
            <a:r>
              <a:rPr lang="en-US" dirty="0"/>
              <a:t>Creating a Run Chart</a:t>
            </a:r>
          </a:p>
        </p:txBody>
      </p:sp>
      <p:sp>
        <p:nvSpPr>
          <p:cNvPr id="4" name="TextBox 3">
            <a:extLst>
              <a:ext uri="{FF2B5EF4-FFF2-40B4-BE49-F238E27FC236}">
                <a16:creationId xmlns:a16="http://schemas.microsoft.com/office/drawing/2014/main" id="{F825C054-3709-104E-92FA-C02D2C83E087}"/>
              </a:ext>
            </a:extLst>
          </p:cNvPr>
          <p:cNvSpPr txBox="1"/>
          <p:nvPr/>
        </p:nvSpPr>
        <p:spPr>
          <a:xfrm>
            <a:off x="9072869" y="5942568"/>
            <a:ext cx="1733103" cy="369332"/>
          </a:xfrm>
          <a:prstGeom prst="rect">
            <a:avLst/>
          </a:prstGeom>
          <a:noFill/>
          <a:ln w="76200">
            <a:solidFill>
              <a:schemeClr val="accent2"/>
            </a:solidFill>
          </a:ln>
        </p:spPr>
        <p:txBody>
          <a:bodyPr wrap="none" rtlCol="0">
            <a:spAutoFit/>
          </a:bodyPr>
          <a:lstStyle/>
          <a:p>
            <a:r>
              <a:rPr lang="en-US" dirty="0"/>
              <a:t>Workbook, p. 55</a:t>
            </a:r>
          </a:p>
        </p:txBody>
      </p:sp>
      <p:sp>
        <p:nvSpPr>
          <p:cNvPr id="5" name="Vertical Scroll 4">
            <a:extLst>
              <a:ext uri="{FF2B5EF4-FFF2-40B4-BE49-F238E27FC236}">
                <a16:creationId xmlns:a16="http://schemas.microsoft.com/office/drawing/2014/main" id="{E1897B6D-5B78-F54B-B4BD-C99C44E58025}"/>
              </a:ext>
            </a:extLst>
          </p:cNvPr>
          <p:cNvSpPr/>
          <p:nvPr/>
        </p:nvSpPr>
        <p:spPr>
          <a:xfrm>
            <a:off x="9448323" y="547688"/>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842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964325" y="438260"/>
          <a:ext cx="10515603" cy="6041369"/>
        </p:xfrm>
        <a:graphic>
          <a:graphicData uri="http://schemas.openxmlformats.org/drawingml/2006/table">
            <a:tbl>
              <a:tblPr firstRow="1" bandRow="1">
                <a:tableStyleId>{93296810-A885-4BE3-A3E7-6D5BEEA58F35}</a:tableStyleId>
              </a:tblPr>
              <a:tblGrid>
                <a:gridCol w="1502229">
                  <a:extLst>
                    <a:ext uri="{9D8B030D-6E8A-4147-A177-3AD203B41FA5}">
                      <a16:colId xmlns:a16="http://schemas.microsoft.com/office/drawing/2014/main" val="20000"/>
                    </a:ext>
                  </a:extLst>
                </a:gridCol>
                <a:gridCol w="1695543">
                  <a:extLst>
                    <a:ext uri="{9D8B030D-6E8A-4147-A177-3AD203B41FA5}">
                      <a16:colId xmlns:a16="http://schemas.microsoft.com/office/drawing/2014/main" val="20001"/>
                    </a:ext>
                  </a:extLst>
                </a:gridCol>
                <a:gridCol w="3389587">
                  <a:extLst>
                    <a:ext uri="{9D8B030D-6E8A-4147-A177-3AD203B41FA5}">
                      <a16:colId xmlns:a16="http://schemas.microsoft.com/office/drawing/2014/main" val="20002"/>
                    </a:ext>
                  </a:extLst>
                </a:gridCol>
                <a:gridCol w="236482">
                  <a:extLst>
                    <a:ext uri="{9D8B030D-6E8A-4147-A177-3AD203B41FA5}">
                      <a16:colId xmlns:a16="http://schemas.microsoft.com/office/drawing/2014/main" val="20003"/>
                    </a:ext>
                  </a:extLst>
                </a:gridCol>
                <a:gridCol w="1497725">
                  <a:extLst>
                    <a:ext uri="{9D8B030D-6E8A-4147-A177-3AD203B41FA5}">
                      <a16:colId xmlns:a16="http://schemas.microsoft.com/office/drawing/2014/main" val="20004"/>
                    </a:ext>
                  </a:extLst>
                </a:gridCol>
                <a:gridCol w="1119351">
                  <a:extLst>
                    <a:ext uri="{9D8B030D-6E8A-4147-A177-3AD203B41FA5}">
                      <a16:colId xmlns:a16="http://schemas.microsoft.com/office/drawing/2014/main" val="20005"/>
                    </a:ext>
                  </a:extLst>
                </a:gridCol>
                <a:gridCol w="1074686">
                  <a:extLst>
                    <a:ext uri="{9D8B030D-6E8A-4147-A177-3AD203B41FA5}">
                      <a16:colId xmlns:a16="http://schemas.microsoft.com/office/drawing/2014/main" val="20006"/>
                    </a:ext>
                  </a:extLst>
                </a:gridCol>
              </a:tblGrid>
              <a:tr h="956696">
                <a:tc gridSpan="7">
                  <a:txBody>
                    <a:bodyPr/>
                    <a:lstStyle/>
                    <a:p>
                      <a:pPr algn="ctr"/>
                      <a:endParaRPr lang="en-US" dirty="0"/>
                    </a:p>
                    <a:p>
                      <a:pPr algn="ctr"/>
                      <a:r>
                        <a:rPr lang="en-US" dirty="0"/>
                        <a:t>LEARNING BOARD</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77263">
                <a:tc gridSpan="3">
                  <a:txBody>
                    <a:bodyPr/>
                    <a:lstStyle/>
                    <a:p>
                      <a:pPr algn="ctr"/>
                      <a:r>
                        <a:rPr lang="en-US" b="1" dirty="0"/>
                        <a:t>PROJECT</a:t>
                      </a:r>
                    </a:p>
                  </a:txBody>
                  <a:tcPr/>
                </a:tc>
                <a:tc hMerge="1">
                  <a:txBody>
                    <a:bodyPr/>
                    <a:lstStyle/>
                    <a:p>
                      <a:endParaRPr lang="en-US" dirty="0"/>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823769">
                <a:tc>
                  <a:txBody>
                    <a:bodyPr/>
                    <a:lstStyle/>
                    <a:p>
                      <a:pPr algn="ctr"/>
                      <a:r>
                        <a:rPr lang="en-US" b="1" dirty="0"/>
                        <a:t>Aim</a:t>
                      </a:r>
                    </a:p>
                  </a:txBody>
                  <a:tcPr/>
                </a:tc>
                <a:tc>
                  <a:txBody>
                    <a:bodyPr/>
                    <a:lstStyle/>
                    <a:p>
                      <a:pPr algn="ctr"/>
                      <a:r>
                        <a:rPr lang="en-US" b="1" dirty="0"/>
                        <a:t>Metric</a:t>
                      </a:r>
                    </a:p>
                  </a:txBody>
                  <a:tcPr/>
                </a:tc>
                <a:tc>
                  <a:txBody>
                    <a:bodyPr/>
                    <a:lstStyle/>
                    <a:p>
                      <a:pPr algn="ctr"/>
                      <a:r>
                        <a:rPr lang="en-US" b="1" dirty="0"/>
                        <a:t>Changes</a:t>
                      </a:r>
                    </a:p>
                  </a:txBody>
                  <a:tcPr/>
                </a:tc>
                <a:tc vMerge="1">
                  <a:txBody>
                    <a:bodyPr/>
                    <a:lstStyle/>
                    <a:p>
                      <a:endParaRPr lang="en-US" dirty="0"/>
                    </a:p>
                  </a:txBody>
                  <a:tcPr>
                    <a:solidFill>
                      <a:schemeClr val="accent6"/>
                    </a:solidFill>
                  </a:tcPr>
                </a:tc>
                <a:tc>
                  <a:txBody>
                    <a:bodyPr/>
                    <a:lstStyle/>
                    <a:p>
                      <a:pPr algn="ctr"/>
                      <a:r>
                        <a:rPr lang="en-US" dirty="0"/>
                        <a:t>Identified Opportunities</a:t>
                      </a:r>
                    </a:p>
                  </a:txBody>
                  <a:tcPr/>
                </a:tc>
                <a:tc>
                  <a:txBody>
                    <a:bodyPr/>
                    <a:lstStyle/>
                    <a:p>
                      <a:pPr algn="ctr"/>
                      <a:r>
                        <a:rPr lang="en-US" dirty="0"/>
                        <a:t>Actions</a:t>
                      </a:r>
                    </a:p>
                  </a:txBody>
                  <a:tcPr/>
                </a:tc>
                <a:tc>
                  <a:txBody>
                    <a:bodyPr/>
                    <a:lstStyle/>
                    <a:p>
                      <a:pPr algn="ctr"/>
                      <a:r>
                        <a:rPr lang="en-US" dirty="0"/>
                        <a:t>Resolved</a:t>
                      </a:r>
                    </a:p>
                  </a:txBody>
                  <a:tcPr/>
                </a:tc>
                <a:extLst>
                  <a:ext uri="{0D108BD9-81ED-4DB2-BD59-A6C34878D82A}">
                    <a16:rowId xmlns:a16="http://schemas.microsoft.com/office/drawing/2014/main" val="10002"/>
                  </a:ext>
                </a:extLst>
              </a:tr>
              <a:tr h="3783641">
                <a:tc>
                  <a:txBody>
                    <a:bodyPr/>
                    <a:lstStyle/>
                    <a:p>
                      <a:endParaRPr lang="en-US" dirty="0"/>
                    </a:p>
                  </a:txBody>
                  <a:tcPr/>
                </a:tc>
                <a:tc>
                  <a:txBody>
                    <a:bodyPr/>
                    <a:lstStyle/>
                    <a:p>
                      <a:endParaRPr lang="en-US"/>
                    </a:p>
                  </a:txBody>
                  <a:tcPr/>
                </a:tc>
                <a:tc>
                  <a:txBody>
                    <a:bodyPr/>
                    <a:lstStyle/>
                    <a:p>
                      <a:endParaRPr lang="en-US"/>
                    </a:p>
                  </a:txBody>
                  <a:tcPr/>
                </a:tc>
                <a:tc vMerge="1">
                  <a:txBody>
                    <a:bodyPr/>
                    <a:lstStyle/>
                    <a:p>
                      <a:endParaRPr lang="en-US" dirty="0"/>
                    </a:p>
                  </a:txBody>
                  <a:tcPr>
                    <a:solidFill>
                      <a:schemeClr val="accent6"/>
                    </a:solid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4A474714-58FD-2F40-8470-FFC1E486F61D}"/>
              </a:ext>
            </a:extLst>
          </p:cNvPr>
          <p:cNvSpPr txBox="1"/>
          <p:nvPr/>
        </p:nvSpPr>
        <p:spPr>
          <a:xfrm>
            <a:off x="9072869" y="5942568"/>
            <a:ext cx="2037674" cy="369332"/>
          </a:xfrm>
          <a:prstGeom prst="rect">
            <a:avLst/>
          </a:prstGeom>
          <a:noFill/>
          <a:ln w="76200">
            <a:solidFill>
              <a:schemeClr val="accent2"/>
            </a:solidFill>
          </a:ln>
        </p:spPr>
        <p:txBody>
          <a:bodyPr wrap="none" rtlCol="0">
            <a:spAutoFit/>
          </a:bodyPr>
          <a:lstStyle/>
          <a:p>
            <a:r>
              <a:rPr lang="en-US" dirty="0"/>
              <a:t>Workbook, p. 16-17</a:t>
            </a:r>
          </a:p>
        </p:txBody>
      </p:sp>
    </p:spTree>
    <p:extLst>
      <p:ext uri="{BB962C8B-B14F-4D97-AF65-F5344CB8AC3E}">
        <p14:creationId xmlns:p14="http://schemas.microsoft.com/office/powerpoint/2010/main" val="5183206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139"/>
            <a:ext cx="10515600" cy="1325563"/>
          </a:xfrm>
        </p:spPr>
        <p:txBody>
          <a:bodyPr/>
          <a:lstStyle/>
          <a:p>
            <a:r>
              <a:rPr lang="en-US" dirty="0"/>
              <a:t>Learning from Data: Creating  a Run Chart</a:t>
            </a:r>
            <a:br>
              <a:rPr lang="en-US" dirty="0"/>
            </a:br>
            <a:endParaRPr lang="en-US" dirty="0"/>
          </a:p>
        </p:txBody>
      </p:sp>
      <p:sp>
        <p:nvSpPr>
          <p:cNvPr id="8" name="TextBox 7">
            <a:extLst>
              <a:ext uri="{FF2B5EF4-FFF2-40B4-BE49-F238E27FC236}">
                <a16:creationId xmlns:a16="http://schemas.microsoft.com/office/drawing/2014/main" id="{1D59EF48-5C69-8E43-AE7B-41945B808AC2}"/>
              </a:ext>
            </a:extLst>
          </p:cNvPr>
          <p:cNvSpPr txBox="1"/>
          <p:nvPr/>
        </p:nvSpPr>
        <p:spPr>
          <a:xfrm>
            <a:off x="1587680" y="6398195"/>
            <a:ext cx="9016639" cy="369332"/>
          </a:xfrm>
          <a:prstGeom prst="rect">
            <a:avLst/>
          </a:prstGeom>
          <a:noFill/>
        </p:spPr>
        <p:txBody>
          <a:bodyPr wrap="square" rtlCol="0">
            <a:spAutoFit/>
          </a:bodyPr>
          <a:lstStyle/>
          <a:p>
            <a:r>
              <a:rPr lang="en-US" dirty="0"/>
              <a:t>IHI QI 103: Lesson 2 – How to Use Data for Improvement; David Williams, PhD Video, Page 3/8</a:t>
            </a:r>
          </a:p>
        </p:txBody>
      </p:sp>
      <p:pic>
        <p:nvPicPr>
          <p:cNvPr id="3" name="Online Media 2" descr="Harnessing the Power of Data">
            <a:hlinkClick r:id="" action="ppaction://media"/>
            <a:extLst>
              <a:ext uri="{FF2B5EF4-FFF2-40B4-BE49-F238E27FC236}">
                <a16:creationId xmlns:a16="http://schemas.microsoft.com/office/drawing/2014/main" id="{5D34B592-3E03-FF46-B3A6-53FAA344177C}"/>
              </a:ext>
            </a:extLst>
          </p:cNvPr>
          <p:cNvPicPr>
            <a:picLocks noRot="1" noChangeAspect="1"/>
          </p:cNvPicPr>
          <p:nvPr>
            <a:videoFile r:link="rId1"/>
          </p:nvPr>
        </p:nvPicPr>
        <p:blipFill>
          <a:blip r:embed="rId4"/>
          <a:stretch>
            <a:fillRect/>
          </a:stretch>
        </p:blipFill>
        <p:spPr>
          <a:xfrm>
            <a:off x="1587680" y="1141669"/>
            <a:ext cx="9016639" cy="5071860"/>
          </a:xfrm>
          <a:prstGeom prst="rect">
            <a:avLst/>
          </a:prstGeom>
        </p:spPr>
      </p:pic>
    </p:spTree>
    <p:extLst>
      <p:ext uri="{BB962C8B-B14F-4D97-AF65-F5344CB8AC3E}">
        <p14:creationId xmlns:p14="http://schemas.microsoft.com/office/powerpoint/2010/main" val="122182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139"/>
            <a:ext cx="10515600" cy="1325563"/>
          </a:xfrm>
        </p:spPr>
        <p:txBody>
          <a:bodyPr>
            <a:normAutofit fontScale="90000"/>
          </a:bodyPr>
          <a:lstStyle/>
          <a:p>
            <a:r>
              <a:rPr lang="en-US" dirty="0"/>
              <a:t>Tracking Data Over Time: Creating  a Run Chart</a:t>
            </a:r>
            <a:br>
              <a:rPr lang="en-US" dirty="0"/>
            </a:br>
            <a:endParaRPr lang="en-US" dirty="0"/>
          </a:p>
        </p:txBody>
      </p:sp>
      <p:sp>
        <p:nvSpPr>
          <p:cNvPr id="8" name="TextBox 7">
            <a:extLst>
              <a:ext uri="{FF2B5EF4-FFF2-40B4-BE49-F238E27FC236}">
                <a16:creationId xmlns:a16="http://schemas.microsoft.com/office/drawing/2014/main" id="{1D59EF48-5C69-8E43-AE7B-41945B808AC2}"/>
              </a:ext>
            </a:extLst>
          </p:cNvPr>
          <p:cNvSpPr txBox="1"/>
          <p:nvPr/>
        </p:nvSpPr>
        <p:spPr>
          <a:xfrm>
            <a:off x="1403132" y="6398195"/>
            <a:ext cx="9087506" cy="369332"/>
          </a:xfrm>
          <a:prstGeom prst="rect">
            <a:avLst/>
          </a:prstGeom>
          <a:noFill/>
        </p:spPr>
        <p:txBody>
          <a:bodyPr wrap="square" rtlCol="0">
            <a:spAutoFit/>
          </a:bodyPr>
          <a:lstStyle/>
          <a:p>
            <a:r>
              <a:rPr lang="en-US" dirty="0"/>
              <a:t>IHI QI 103: Lesson 2 – How to Use Data for Improvement; David Williams, PhD  Video, Page 4/8</a:t>
            </a:r>
          </a:p>
        </p:txBody>
      </p:sp>
      <p:pic>
        <p:nvPicPr>
          <p:cNvPr id="4" name="Online Media 3" descr="Tracking Data Over Time">
            <a:hlinkClick r:id="" action="ppaction://media"/>
            <a:extLst>
              <a:ext uri="{FF2B5EF4-FFF2-40B4-BE49-F238E27FC236}">
                <a16:creationId xmlns:a16="http://schemas.microsoft.com/office/drawing/2014/main" id="{575B0D50-0D51-B049-A575-41045742C672}"/>
              </a:ext>
            </a:extLst>
          </p:cNvPr>
          <p:cNvPicPr>
            <a:picLocks noRot="1" noChangeAspect="1"/>
          </p:cNvPicPr>
          <p:nvPr>
            <a:videoFile r:link="rId1"/>
          </p:nvPr>
        </p:nvPicPr>
        <p:blipFill>
          <a:blip r:embed="rId4"/>
          <a:stretch>
            <a:fillRect/>
          </a:stretch>
        </p:blipFill>
        <p:spPr>
          <a:xfrm>
            <a:off x="1289269" y="957017"/>
            <a:ext cx="9201368" cy="5175769"/>
          </a:xfrm>
          <a:prstGeom prst="rect">
            <a:avLst/>
          </a:prstGeom>
        </p:spPr>
      </p:pic>
    </p:spTree>
    <p:extLst>
      <p:ext uri="{BB962C8B-B14F-4D97-AF65-F5344CB8AC3E}">
        <p14:creationId xmlns:p14="http://schemas.microsoft.com/office/powerpoint/2010/main" val="14998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a:t>
            </a:r>
            <a:r>
              <a:rPr lang="mr-IN" dirty="0"/>
              <a:t>–</a:t>
            </a:r>
            <a:r>
              <a:rPr lang="en-US" dirty="0"/>
              <a:t> WHY?</a:t>
            </a:r>
          </a:p>
        </p:txBody>
      </p:sp>
      <p:sp>
        <p:nvSpPr>
          <p:cNvPr id="3" name="Content Placeholder 2"/>
          <p:cNvSpPr>
            <a:spLocks noGrp="1"/>
          </p:cNvSpPr>
          <p:nvPr>
            <p:ph idx="1"/>
          </p:nvPr>
        </p:nvSpPr>
        <p:spPr/>
        <p:txBody>
          <a:bodyPr/>
          <a:lstStyle/>
          <a:p>
            <a:pPr marL="0" indent="0">
              <a:buNone/>
            </a:pPr>
            <a:r>
              <a:rPr lang="en-US" dirty="0"/>
              <a:t>COMMUNICATION, COMMUNICATION, COMMUNICATION</a:t>
            </a:r>
          </a:p>
          <a:p>
            <a:pPr lvl="1"/>
            <a:r>
              <a:rPr lang="en-US" dirty="0"/>
              <a:t>“Graphs tell a story”</a:t>
            </a:r>
          </a:p>
          <a:p>
            <a:pPr marL="0" indent="0">
              <a:buNone/>
            </a:pPr>
            <a:r>
              <a:rPr lang="en-US" dirty="0"/>
              <a:t>Team Engagement</a:t>
            </a:r>
          </a:p>
          <a:p>
            <a:pPr marL="685800" lvl="2">
              <a:spcBef>
                <a:spcPts val="1000"/>
              </a:spcBef>
            </a:pPr>
            <a:r>
              <a:rPr lang="en-US" sz="2400" dirty="0"/>
              <a:t>Seeing where we are and where we want to be</a:t>
            </a:r>
          </a:p>
          <a:p>
            <a:pPr marL="685800" lvl="2">
              <a:spcBef>
                <a:spcPts val="1000"/>
              </a:spcBef>
            </a:pPr>
            <a:r>
              <a:rPr lang="en-US" sz="2400" dirty="0"/>
              <a:t>“Outcomes &amp; goals that are not made visual will fail”</a:t>
            </a:r>
          </a:p>
          <a:p>
            <a:pPr marL="0" lvl="1" indent="0">
              <a:spcBef>
                <a:spcPts val="1000"/>
              </a:spcBef>
              <a:buNone/>
            </a:pPr>
            <a:r>
              <a:rPr lang="en-US" sz="2800" dirty="0"/>
              <a:t>Maintains focus</a:t>
            </a:r>
          </a:p>
          <a:p>
            <a:pPr marL="0" lvl="1" indent="0">
              <a:spcBef>
                <a:spcPts val="1000"/>
              </a:spcBef>
              <a:buNone/>
            </a:pPr>
            <a:r>
              <a:rPr lang="en-US" sz="2800" dirty="0"/>
              <a:t>“Friendly” competition</a:t>
            </a:r>
          </a:p>
          <a:p>
            <a:endParaRPr lang="en-US" sz="2400" dirty="0"/>
          </a:p>
          <a:p>
            <a:endParaRPr lang="en-US" dirty="0"/>
          </a:p>
        </p:txBody>
      </p:sp>
    </p:spTree>
    <p:extLst>
      <p:ext uri="{BB962C8B-B14F-4D97-AF65-F5344CB8AC3E}">
        <p14:creationId xmlns:p14="http://schemas.microsoft.com/office/powerpoint/2010/main" val="10322609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112"/>
            <a:ext cx="10515600" cy="1325563"/>
          </a:xfrm>
        </p:spPr>
        <p:txBody>
          <a:bodyPr>
            <a:normAutofit fontScale="90000"/>
          </a:bodyPr>
          <a:lstStyle/>
          <a:p>
            <a:r>
              <a:rPr lang="en-US" dirty="0"/>
              <a:t>ACTIVITY: </a:t>
            </a:r>
            <a:br>
              <a:rPr lang="en-US" dirty="0"/>
            </a:br>
            <a:r>
              <a:rPr lang="en-US" dirty="0"/>
              <a:t>Viral Load - % of Results Recorded in Green Book</a:t>
            </a:r>
          </a:p>
        </p:txBody>
      </p:sp>
      <p:graphicFrame>
        <p:nvGraphicFramePr>
          <p:cNvPr id="4" name="Table 3">
            <a:extLst>
              <a:ext uri="{FF2B5EF4-FFF2-40B4-BE49-F238E27FC236}">
                <a16:creationId xmlns:a16="http://schemas.microsoft.com/office/drawing/2014/main" id="{91784D34-3423-5743-9F22-BD104C2E1020}"/>
              </a:ext>
            </a:extLst>
          </p:cNvPr>
          <p:cNvGraphicFramePr>
            <a:graphicFrameLocks noGrp="1"/>
          </p:cNvGraphicFramePr>
          <p:nvPr>
            <p:extLst>
              <p:ext uri="{D42A27DB-BD31-4B8C-83A1-F6EECF244321}">
                <p14:modId xmlns:p14="http://schemas.microsoft.com/office/powerpoint/2010/main" val="3992967888"/>
              </p:ext>
            </p:extLst>
          </p:nvPr>
        </p:nvGraphicFramePr>
        <p:xfrm>
          <a:off x="1160585" y="1463675"/>
          <a:ext cx="9612924" cy="5029200"/>
        </p:xfrm>
        <a:graphic>
          <a:graphicData uri="http://schemas.openxmlformats.org/drawingml/2006/table">
            <a:tbl>
              <a:tblPr firstRow="1" bandRow="1">
                <a:tableStyleId>{5C22544A-7EE6-4342-B048-85BDC9FD1C3A}</a:tableStyleId>
              </a:tblPr>
              <a:tblGrid>
                <a:gridCol w="4806462">
                  <a:extLst>
                    <a:ext uri="{9D8B030D-6E8A-4147-A177-3AD203B41FA5}">
                      <a16:colId xmlns:a16="http://schemas.microsoft.com/office/drawing/2014/main" val="424723353"/>
                    </a:ext>
                  </a:extLst>
                </a:gridCol>
                <a:gridCol w="4806462">
                  <a:extLst>
                    <a:ext uri="{9D8B030D-6E8A-4147-A177-3AD203B41FA5}">
                      <a16:colId xmlns:a16="http://schemas.microsoft.com/office/drawing/2014/main" val="1749582545"/>
                    </a:ext>
                  </a:extLst>
                </a:gridCol>
              </a:tblGrid>
              <a:tr h="601227">
                <a:tc>
                  <a:txBody>
                    <a:bodyPr/>
                    <a:lstStyle/>
                    <a:p>
                      <a:pPr algn="ctr"/>
                      <a:r>
                        <a:rPr lang="en-US" sz="3600" dirty="0"/>
                        <a:t>Month</a:t>
                      </a:r>
                    </a:p>
                  </a:txBody>
                  <a:tcPr/>
                </a:tc>
                <a:tc>
                  <a:txBody>
                    <a:bodyPr/>
                    <a:lstStyle/>
                    <a:p>
                      <a:pPr algn="ctr"/>
                      <a:r>
                        <a:rPr lang="en-US" sz="3600" dirty="0"/>
                        <a:t>% of Results Recorded in Green Book</a:t>
                      </a:r>
                    </a:p>
                  </a:txBody>
                  <a:tcPr/>
                </a:tc>
                <a:extLst>
                  <a:ext uri="{0D108BD9-81ED-4DB2-BD59-A6C34878D82A}">
                    <a16:rowId xmlns:a16="http://schemas.microsoft.com/office/drawing/2014/main" val="142069344"/>
                  </a:ext>
                </a:extLst>
              </a:tr>
              <a:tr h="601227">
                <a:tc>
                  <a:txBody>
                    <a:bodyPr/>
                    <a:lstStyle/>
                    <a:p>
                      <a:pPr algn="ctr"/>
                      <a:r>
                        <a:rPr lang="en-US" sz="3600" dirty="0"/>
                        <a:t>October 2018</a:t>
                      </a:r>
                    </a:p>
                  </a:txBody>
                  <a:tcPr/>
                </a:tc>
                <a:tc>
                  <a:txBody>
                    <a:bodyPr/>
                    <a:lstStyle/>
                    <a:p>
                      <a:pPr algn="ctr"/>
                      <a:r>
                        <a:rPr lang="en-US" sz="3600" dirty="0"/>
                        <a:t>37%</a:t>
                      </a:r>
                    </a:p>
                  </a:txBody>
                  <a:tcPr/>
                </a:tc>
                <a:extLst>
                  <a:ext uri="{0D108BD9-81ED-4DB2-BD59-A6C34878D82A}">
                    <a16:rowId xmlns:a16="http://schemas.microsoft.com/office/drawing/2014/main" val="1239166808"/>
                  </a:ext>
                </a:extLst>
              </a:tr>
              <a:tr h="601227">
                <a:tc>
                  <a:txBody>
                    <a:bodyPr/>
                    <a:lstStyle/>
                    <a:p>
                      <a:pPr algn="ctr"/>
                      <a:r>
                        <a:rPr lang="en-US" sz="3600" dirty="0"/>
                        <a:t>November 2018</a:t>
                      </a:r>
                    </a:p>
                  </a:txBody>
                  <a:tcPr/>
                </a:tc>
                <a:tc>
                  <a:txBody>
                    <a:bodyPr/>
                    <a:lstStyle/>
                    <a:p>
                      <a:pPr algn="ctr"/>
                      <a:r>
                        <a:rPr lang="en-US" sz="3600" dirty="0"/>
                        <a:t>42%</a:t>
                      </a:r>
                    </a:p>
                  </a:txBody>
                  <a:tcPr/>
                </a:tc>
                <a:extLst>
                  <a:ext uri="{0D108BD9-81ED-4DB2-BD59-A6C34878D82A}">
                    <a16:rowId xmlns:a16="http://schemas.microsoft.com/office/drawing/2014/main" val="3838781045"/>
                  </a:ext>
                </a:extLst>
              </a:tr>
              <a:tr h="601227">
                <a:tc>
                  <a:txBody>
                    <a:bodyPr/>
                    <a:lstStyle/>
                    <a:p>
                      <a:pPr algn="ctr"/>
                      <a:r>
                        <a:rPr lang="en-US" sz="3600" dirty="0"/>
                        <a:t>December 2018</a:t>
                      </a:r>
                    </a:p>
                  </a:txBody>
                  <a:tcPr/>
                </a:tc>
                <a:tc>
                  <a:txBody>
                    <a:bodyPr/>
                    <a:lstStyle/>
                    <a:p>
                      <a:pPr algn="ctr"/>
                      <a:r>
                        <a:rPr lang="en-US" sz="3600" dirty="0"/>
                        <a:t>26%</a:t>
                      </a:r>
                    </a:p>
                  </a:txBody>
                  <a:tcPr/>
                </a:tc>
                <a:extLst>
                  <a:ext uri="{0D108BD9-81ED-4DB2-BD59-A6C34878D82A}">
                    <a16:rowId xmlns:a16="http://schemas.microsoft.com/office/drawing/2014/main" val="2893234310"/>
                  </a:ext>
                </a:extLst>
              </a:tr>
              <a:tr h="601227">
                <a:tc>
                  <a:txBody>
                    <a:bodyPr/>
                    <a:lstStyle/>
                    <a:p>
                      <a:pPr algn="ctr"/>
                      <a:r>
                        <a:rPr lang="en-US" sz="3600" dirty="0"/>
                        <a:t>January 2019</a:t>
                      </a:r>
                    </a:p>
                  </a:txBody>
                  <a:tcPr/>
                </a:tc>
                <a:tc>
                  <a:txBody>
                    <a:bodyPr/>
                    <a:lstStyle/>
                    <a:p>
                      <a:pPr algn="ctr"/>
                      <a:r>
                        <a:rPr lang="en-US" sz="3600" dirty="0"/>
                        <a:t>42%</a:t>
                      </a:r>
                    </a:p>
                  </a:txBody>
                  <a:tcPr/>
                </a:tc>
                <a:extLst>
                  <a:ext uri="{0D108BD9-81ED-4DB2-BD59-A6C34878D82A}">
                    <a16:rowId xmlns:a16="http://schemas.microsoft.com/office/drawing/2014/main" val="3634739828"/>
                  </a:ext>
                </a:extLst>
              </a:tr>
              <a:tr h="601227">
                <a:tc>
                  <a:txBody>
                    <a:bodyPr/>
                    <a:lstStyle/>
                    <a:p>
                      <a:pPr algn="ctr"/>
                      <a:r>
                        <a:rPr lang="en-US" sz="3600" dirty="0"/>
                        <a:t>February 2019</a:t>
                      </a:r>
                    </a:p>
                  </a:txBody>
                  <a:tcPr/>
                </a:tc>
                <a:tc>
                  <a:txBody>
                    <a:bodyPr/>
                    <a:lstStyle/>
                    <a:p>
                      <a:pPr algn="ctr"/>
                      <a:r>
                        <a:rPr lang="en-US" sz="3600" dirty="0"/>
                        <a:t>51%</a:t>
                      </a:r>
                    </a:p>
                  </a:txBody>
                  <a:tcPr/>
                </a:tc>
                <a:extLst>
                  <a:ext uri="{0D108BD9-81ED-4DB2-BD59-A6C34878D82A}">
                    <a16:rowId xmlns:a16="http://schemas.microsoft.com/office/drawing/2014/main" val="929066457"/>
                  </a:ext>
                </a:extLst>
              </a:tr>
              <a:tr h="601227">
                <a:tc>
                  <a:txBody>
                    <a:bodyPr/>
                    <a:lstStyle/>
                    <a:p>
                      <a:pPr algn="ctr"/>
                      <a:r>
                        <a:rPr lang="en-US" sz="3600" dirty="0"/>
                        <a:t>March 2019</a:t>
                      </a:r>
                    </a:p>
                  </a:txBody>
                  <a:tcPr/>
                </a:tc>
                <a:tc>
                  <a:txBody>
                    <a:bodyPr/>
                    <a:lstStyle/>
                    <a:p>
                      <a:pPr algn="ctr"/>
                      <a:r>
                        <a:rPr lang="en-US" sz="3600" dirty="0"/>
                        <a:t>28%</a:t>
                      </a:r>
                    </a:p>
                  </a:txBody>
                  <a:tcPr/>
                </a:tc>
                <a:extLst>
                  <a:ext uri="{0D108BD9-81ED-4DB2-BD59-A6C34878D82A}">
                    <a16:rowId xmlns:a16="http://schemas.microsoft.com/office/drawing/2014/main" val="3528663468"/>
                  </a:ext>
                </a:extLst>
              </a:tr>
            </a:tbl>
          </a:graphicData>
        </a:graphic>
      </p:graphicFrame>
    </p:spTree>
    <p:extLst>
      <p:ext uri="{BB962C8B-B14F-4D97-AF65-F5344CB8AC3E}">
        <p14:creationId xmlns:p14="http://schemas.microsoft.com/office/powerpoint/2010/main" val="3440926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fontScale="92500"/>
          </a:bodyPr>
          <a:lstStyle/>
          <a:p>
            <a:r>
              <a:rPr lang="en-US" dirty="0"/>
              <a:t>Create a </a:t>
            </a:r>
            <a:r>
              <a:rPr lang="en-US" b="1" dirty="0"/>
              <a:t>“Run Chart”</a:t>
            </a:r>
            <a:r>
              <a:rPr lang="en-US" dirty="0"/>
              <a:t>:</a:t>
            </a:r>
            <a:r>
              <a:rPr lang="en-US" b="1" dirty="0"/>
              <a:t> </a:t>
            </a:r>
            <a:r>
              <a:rPr lang="en-US" dirty="0"/>
              <a:t>Make the “Percentage of Viral Load Results Documented” visible and impactful </a:t>
            </a:r>
          </a:p>
          <a:p>
            <a:r>
              <a:rPr lang="en-US" b="1" dirty="0"/>
              <a:t>Given the VL documentation results, create a run chart to communicate how the </a:t>
            </a:r>
            <a:r>
              <a:rPr lang="en-US" b="1" u="sng" dirty="0"/>
              <a:t>documentation</a:t>
            </a:r>
            <a:r>
              <a:rPr lang="en-US" b="1" dirty="0"/>
              <a:t> has changed over time. </a:t>
            </a:r>
          </a:p>
          <a:p>
            <a:r>
              <a:rPr lang="en-US" b="1" dirty="0"/>
              <a:t>Display at front of classroom or Review with the Group</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Run Chart Template or Graph Paper</a:t>
            </a:r>
          </a:p>
          <a:p>
            <a:r>
              <a:rPr lang="en-US" b="1" dirty="0"/>
              <a:t>Data</a:t>
            </a:r>
          </a:p>
          <a:p>
            <a:r>
              <a:rPr lang="en-US" b="1" dirty="0"/>
              <a:t>Creating a Run Chart: Tips</a:t>
            </a:r>
          </a:p>
          <a:p>
            <a:r>
              <a:rPr lang="en-US" b="1" dirty="0"/>
              <a:t>Pencils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a:t>
            </a:r>
          </a:p>
        </p:txBody>
      </p:sp>
    </p:spTree>
    <p:extLst>
      <p:ext uri="{BB962C8B-B14F-4D97-AF65-F5344CB8AC3E}">
        <p14:creationId xmlns:p14="http://schemas.microsoft.com/office/powerpoint/2010/main" val="39206164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8557" y="312570"/>
            <a:ext cx="8496871" cy="6521377"/>
          </a:xfrm>
          <a:prstGeom prst="rect">
            <a:avLst/>
          </a:prstGeom>
        </p:spPr>
      </p:pic>
      <p:sp>
        <p:nvSpPr>
          <p:cNvPr id="4" name="TextBox 3"/>
          <p:cNvSpPr txBox="1"/>
          <p:nvPr/>
        </p:nvSpPr>
        <p:spPr>
          <a:xfrm>
            <a:off x="291548" y="312570"/>
            <a:ext cx="1762085" cy="584775"/>
          </a:xfrm>
          <a:prstGeom prst="rect">
            <a:avLst/>
          </a:prstGeom>
          <a:noFill/>
        </p:spPr>
        <p:txBody>
          <a:bodyPr wrap="none" rtlCol="0">
            <a:spAutoFit/>
          </a:bodyPr>
          <a:lstStyle/>
          <a:p>
            <a:r>
              <a:rPr lang="en-US" sz="3200" dirty="0"/>
              <a:t>ACTIVITY:</a:t>
            </a:r>
          </a:p>
        </p:txBody>
      </p:sp>
    </p:spTree>
    <p:extLst>
      <p:ext uri="{BB962C8B-B14F-4D97-AF65-F5344CB8AC3E}">
        <p14:creationId xmlns:p14="http://schemas.microsoft.com/office/powerpoint/2010/main" val="16126225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112"/>
            <a:ext cx="10515600" cy="1325563"/>
          </a:xfrm>
        </p:spPr>
        <p:txBody>
          <a:bodyPr>
            <a:normAutofit fontScale="90000"/>
          </a:bodyPr>
          <a:lstStyle/>
          <a:p>
            <a:r>
              <a:rPr lang="en-US" dirty="0"/>
              <a:t>ACTIVITY: </a:t>
            </a:r>
            <a:br>
              <a:rPr lang="en-US" dirty="0"/>
            </a:br>
            <a:r>
              <a:rPr lang="en-US" dirty="0"/>
              <a:t>Viral Load - % of Results Recorded in Green Book</a:t>
            </a:r>
          </a:p>
        </p:txBody>
      </p:sp>
      <p:graphicFrame>
        <p:nvGraphicFramePr>
          <p:cNvPr id="4" name="Table 3">
            <a:extLst>
              <a:ext uri="{FF2B5EF4-FFF2-40B4-BE49-F238E27FC236}">
                <a16:creationId xmlns:a16="http://schemas.microsoft.com/office/drawing/2014/main" id="{91784D34-3423-5743-9F22-BD104C2E1020}"/>
              </a:ext>
            </a:extLst>
          </p:cNvPr>
          <p:cNvGraphicFramePr>
            <a:graphicFrameLocks noGrp="1"/>
          </p:cNvGraphicFramePr>
          <p:nvPr/>
        </p:nvGraphicFramePr>
        <p:xfrm>
          <a:off x="1160585" y="1463675"/>
          <a:ext cx="9612924" cy="5029200"/>
        </p:xfrm>
        <a:graphic>
          <a:graphicData uri="http://schemas.openxmlformats.org/drawingml/2006/table">
            <a:tbl>
              <a:tblPr firstRow="1" bandRow="1">
                <a:tableStyleId>{5C22544A-7EE6-4342-B048-85BDC9FD1C3A}</a:tableStyleId>
              </a:tblPr>
              <a:tblGrid>
                <a:gridCol w="4806462">
                  <a:extLst>
                    <a:ext uri="{9D8B030D-6E8A-4147-A177-3AD203B41FA5}">
                      <a16:colId xmlns:a16="http://schemas.microsoft.com/office/drawing/2014/main" val="424723353"/>
                    </a:ext>
                  </a:extLst>
                </a:gridCol>
                <a:gridCol w="4806462">
                  <a:extLst>
                    <a:ext uri="{9D8B030D-6E8A-4147-A177-3AD203B41FA5}">
                      <a16:colId xmlns:a16="http://schemas.microsoft.com/office/drawing/2014/main" val="1749582545"/>
                    </a:ext>
                  </a:extLst>
                </a:gridCol>
              </a:tblGrid>
              <a:tr h="601227">
                <a:tc>
                  <a:txBody>
                    <a:bodyPr/>
                    <a:lstStyle/>
                    <a:p>
                      <a:pPr algn="ctr"/>
                      <a:r>
                        <a:rPr lang="en-US" sz="3600" dirty="0"/>
                        <a:t>Month</a:t>
                      </a:r>
                    </a:p>
                  </a:txBody>
                  <a:tcPr/>
                </a:tc>
                <a:tc>
                  <a:txBody>
                    <a:bodyPr/>
                    <a:lstStyle/>
                    <a:p>
                      <a:pPr algn="ctr"/>
                      <a:r>
                        <a:rPr lang="en-US" sz="3600" dirty="0"/>
                        <a:t>% of Results Recorded in Green Book</a:t>
                      </a:r>
                    </a:p>
                  </a:txBody>
                  <a:tcPr/>
                </a:tc>
                <a:extLst>
                  <a:ext uri="{0D108BD9-81ED-4DB2-BD59-A6C34878D82A}">
                    <a16:rowId xmlns:a16="http://schemas.microsoft.com/office/drawing/2014/main" val="142069344"/>
                  </a:ext>
                </a:extLst>
              </a:tr>
              <a:tr h="601227">
                <a:tc>
                  <a:txBody>
                    <a:bodyPr/>
                    <a:lstStyle/>
                    <a:p>
                      <a:pPr algn="ctr"/>
                      <a:r>
                        <a:rPr lang="en-US" sz="3600" dirty="0"/>
                        <a:t>October 2018</a:t>
                      </a:r>
                    </a:p>
                  </a:txBody>
                  <a:tcPr/>
                </a:tc>
                <a:tc>
                  <a:txBody>
                    <a:bodyPr/>
                    <a:lstStyle/>
                    <a:p>
                      <a:pPr algn="ctr"/>
                      <a:r>
                        <a:rPr lang="en-US" sz="3600" dirty="0"/>
                        <a:t>37%</a:t>
                      </a:r>
                    </a:p>
                  </a:txBody>
                  <a:tcPr/>
                </a:tc>
                <a:extLst>
                  <a:ext uri="{0D108BD9-81ED-4DB2-BD59-A6C34878D82A}">
                    <a16:rowId xmlns:a16="http://schemas.microsoft.com/office/drawing/2014/main" val="1239166808"/>
                  </a:ext>
                </a:extLst>
              </a:tr>
              <a:tr h="601227">
                <a:tc>
                  <a:txBody>
                    <a:bodyPr/>
                    <a:lstStyle/>
                    <a:p>
                      <a:pPr algn="ctr"/>
                      <a:r>
                        <a:rPr lang="en-US" sz="3600" dirty="0"/>
                        <a:t>November 2018</a:t>
                      </a:r>
                    </a:p>
                  </a:txBody>
                  <a:tcPr/>
                </a:tc>
                <a:tc>
                  <a:txBody>
                    <a:bodyPr/>
                    <a:lstStyle/>
                    <a:p>
                      <a:pPr algn="ctr"/>
                      <a:r>
                        <a:rPr lang="en-US" sz="3600" dirty="0"/>
                        <a:t>42%</a:t>
                      </a:r>
                    </a:p>
                  </a:txBody>
                  <a:tcPr/>
                </a:tc>
                <a:extLst>
                  <a:ext uri="{0D108BD9-81ED-4DB2-BD59-A6C34878D82A}">
                    <a16:rowId xmlns:a16="http://schemas.microsoft.com/office/drawing/2014/main" val="3838781045"/>
                  </a:ext>
                </a:extLst>
              </a:tr>
              <a:tr h="601227">
                <a:tc>
                  <a:txBody>
                    <a:bodyPr/>
                    <a:lstStyle/>
                    <a:p>
                      <a:pPr algn="ctr"/>
                      <a:r>
                        <a:rPr lang="en-US" sz="3600" dirty="0"/>
                        <a:t>December 2018</a:t>
                      </a:r>
                    </a:p>
                  </a:txBody>
                  <a:tcPr/>
                </a:tc>
                <a:tc>
                  <a:txBody>
                    <a:bodyPr/>
                    <a:lstStyle/>
                    <a:p>
                      <a:pPr algn="ctr"/>
                      <a:r>
                        <a:rPr lang="en-US" sz="3600" dirty="0"/>
                        <a:t>26%</a:t>
                      </a:r>
                    </a:p>
                  </a:txBody>
                  <a:tcPr/>
                </a:tc>
                <a:extLst>
                  <a:ext uri="{0D108BD9-81ED-4DB2-BD59-A6C34878D82A}">
                    <a16:rowId xmlns:a16="http://schemas.microsoft.com/office/drawing/2014/main" val="2893234310"/>
                  </a:ext>
                </a:extLst>
              </a:tr>
              <a:tr h="601227">
                <a:tc>
                  <a:txBody>
                    <a:bodyPr/>
                    <a:lstStyle/>
                    <a:p>
                      <a:pPr algn="ctr"/>
                      <a:r>
                        <a:rPr lang="en-US" sz="3600" dirty="0"/>
                        <a:t>January 2019</a:t>
                      </a:r>
                    </a:p>
                  </a:txBody>
                  <a:tcPr/>
                </a:tc>
                <a:tc>
                  <a:txBody>
                    <a:bodyPr/>
                    <a:lstStyle/>
                    <a:p>
                      <a:pPr algn="ctr"/>
                      <a:r>
                        <a:rPr lang="en-US" sz="3600" dirty="0"/>
                        <a:t>42%</a:t>
                      </a:r>
                    </a:p>
                  </a:txBody>
                  <a:tcPr/>
                </a:tc>
                <a:extLst>
                  <a:ext uri="{0D108BD9-81ED-4DB2-BD59-A6C34878D82A}">
                    <a16:rowId xmlns:a16="http://schemas.microsoft.com/office/drawing/2014/main" val="3634739828"/>
                  </a:ext>
                </a:extLst>
              </a:tr>
              <a:tr h="601227">
                <a:tc>
                  <a:txBody>
                    <a:bodyPr/>
                    <a:lstStyle/>
                    <a:p>
                      <a:pPr algn="ctr"/>
                      <a:r>
                        <a:rPr lang="en-US" sz="3600" dirty="0"/>
                        <a:t>February 2019</a:t>
                      </a:r>
                    </a:p>
                  </a:txBody>
                  <a:tcPr/>
                </a:tc>
                <a:tc>
                  <a:txBody>
                    <a:bodyPr/>
                    <a:lstStyle/>
                    <a:p>
                      <a:pPr algn="ctr"/>
                      <a:r>
                        <a:rPr lang="en-US" sz="3600" dirty="0"/>
                        <a:t>51%</a:t>
                      </a:r>
                    </a:p>
                  </a:txBody>
                  <a:tcPr/>
                </a:tc>
                <a:extLst>
                  <a:ext uri="{0D108BD9-81ED-4DB2-BD59-A6C34878D82A}">
                    <a16:rowId xmlns:a16="http://schemas.microsoft.com/office/drawing/2014/main" val="929066457"/>
                  </a:ext>
                </a:extLst>
              </a:tr>
              <a:tr h="601227">
                <a:tc>
                  <a:txBody>
                    <a:bodyPr/>
                    <a:lstStyle/>
                    <a:p>
                      <a:pPr algn="ctr"/>
                      <a:r>
                        <a:rPr lang="en-US" sz="3600" dirty="0"/>
                        <a:t>March 2019</a:t>
                      </a:r>
                    </a:p>
                  </a:txBody>
                  <a:tcPr/>
                </a:tc>
                <a:tc>
                  <a:txBody>
                    <a:bodyPr/>
                    <a:lstStyle/>
                    <a:p>
                      <a:pPr algn="ctr"/>
                      <a:r>
                        <a:rPr lang="en-US" sz="3600" dirty="0"/>
                        <a:t>28%</a:t>
                      </a:r>
                    </a:p>
                  </a:txBody>
                  <a:tcPr/>
                </a:tc>
                <a:extLst>
                  <a:ext uri="{0D108BD9-81ED-4DB2-BD59-A6C34878D82A}">
                    <a16:rowId xmlns:a16="http://schemas.microsoft.com/office/drawing/2014/main" val="3528663468"/>
                  </a:ext>
                </a:extLst>
              </a:tr>
            </a:tbl>
          </a:graphicData>
        </a:graphic>
      </p:graphicFrame>
    </p:spTree>
    <p:extLst>
      <p:ext uri="{BB962C8B-B14F-4D97-AF65-F5344CB8AC3E}">
        <p14:creationId xmlns:p14="http://schemas.microsoft.com/office/powerpoint/2010/main" val="5133174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fontScale="92500"/>
          </a:bodyPr>
          <a:lstStyle/>
          <a:p>
            <a:r>
              <a:rPr lang="en-US" dirty="0"/>
              <a:t>Create a </a:t>
            </a:r>
            <a:r>
              <a:rPr lang="en-US" b="1" dirty="0"/>
              <a:t>“Run Chart”</a:t>
            </a:r>
            <a:r>
              <a:rPr lang="en-US" dirty="0"/>
              <a:t>:</a:t>
            </a:r>
            <a:r>
              <a:rPr lang="en-US" b="1" dirty="0"/>
              <a:t> </a:t>
            </a:r>
            <a:r>
              <a:rPr lang="en-US" dirty="0"/>
              <a:t>Make the “Percentage of Viral Load Results Documented” visible and impactful </a:t>
            </a:r>
          </a:p>
          <a:p>
            <a:r>
              <a:rPr lang="en-US" dirty="0"/>
              <a:t>Given the VL documentation results, create a run chart to communicate how the </a:t>
            </a:r>
            <a:r>
              <a:rPr lang="en-US" u="sng" dirty="0"/>
              <a:t>documentation</a:t>
            </a:r>
            <a:r>
              <a:rPr lang="en-US" dirty="0"/>
              <a:t> has changed over time. </a:t>
            </a:r>
          </a:p>
          <a:p>
            <a:r>
              <a:rPr lang="en-US" dirty="0"/>
              <a:t>Display at front of classroom or Review with the Group</a:t>
            </a:r>
          </a:p>
          <a:p>
            <a:r>
              <a:rPr lang="en-US" b="1"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Run Chart Template </a:t>
            </a:r>
            <a:r>
              <a:rPr lang="en-US" b="1"/>
              <a:t>or Graph Paper</a:t>
            </a:r>
            <a:endParaRPr lang="en-US" b="1" dirty="0"/>
          </a:p>
          <a:p>
            <a:r>
              <a:rPr lang="en-US" b="1" dirty="0"/>
              <a:t>Data</a:t>
            </a:r>
          </a:p>
          <a:p>
            <a:r>
              <a:rPr lang="en-US" b="1" dirty="0"/>
              <a:t>Creating a Run Chart: Tips</a:t>
            </a:r>
          </a:p>
          <a:p>
            <a:r>
              <a:rPr lang="en-US" b="1" dirty="0"/>
              <a:t>Pencils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a:t>
            </a:r>
          </a:p>
        </p:txBody>
      </p:sp>
    </p:spTree>
    <p:extLst>
      <p:ext uri="{BB962C8B-B14F-4D97-AF65-F5344CB8AC3E}">
        <p14:creationId xmlns:p14="http://schemas.microsoft.com/office/powerpoint/2010/main" val="433415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93920" y="0"/>
            <a:ext cx="6151418" cy="6858000"/>
          </a:xfrm>
          <a:prstGeom prst="rect">
            <a:avLst/>
          </a:prstGeom>
        </p:spPr>
      </p:pic>
      <p:sp>
        <p:nvSpPr>
          <p:cNvPr id="3" name="TextBox 2"/>
          <p:cNvSpPr txBox="1"/>
          <p:nvPr/>
        </p:nvSpPr>
        <p:spPr>
          <a:xfrm>
            <a:off x="963386" y="1371600"/>
            <a:ext cx="3320653" cy="584775"/>
          </a:xfrm>
          <a:prstGeom prst="rect">
            <a:avLst/>
          </a:prstGeom>
          <a:noFill/>
        </p:spPr>
        <p:txBody>
          <a:bodyPr wrap="none" rtlCol="0">
            <a:spAutoFit/>
          </a:bodyPr>
          <a:lstStyle/>
          <a:p>
            <a:r>
              <a:rPr lang="en-US" sz="3200" b="1" dirty="0"/>
              <a:t>Spaghetti Diagram</a:t>
            </a:r>
          </a:p>
        </p:txBody>
      </p:sp>
      <p:sp>
        <p:nvSpPr>
          <p:cNvPr id="4" name="TextBox 3">
            <a:extLst>
              <a:ext uri="{FF2B5EF4-FFF2-40B4-BE49-F238E27FC236}">
                <a16:creationId xmlns:a16="http://schemas.microsoft.com/office/drawing/2014/main" id="{8A848811-B46D-1F42-B747-CC422FF9F2F5}"/>
              </a:ext>
            </a:extLst>
          </p:cNvPr>
          <p:cNvSpPr txBox="1"/>
          <p:nvPr/>
        </p:nvSpPr>
        <p:spPr>
          <a:xfrm>
            <a:off x="954105" y="5807631"/>
            <a:ext cx="1733167" cy="369332"/>
          </a:xfrm>
          <a:prstGeom prst="rect">
            <a:avLst/>
          </a:prstGeom>
          <a:noFill/>
          <a:ln w="76200">
            <a:solidFill>
              <a:schemeClr val="accent2"/>
            </a:solidFill>
          </a:ln>
        </p:spPr>
        <p:txBody>
          <a:bodyPr wrap="none" rtlCol="0">
            <a:spAutoFit/>
          </a:bodyPr>
          <a:lstStyle/>
          <a:p>
            <a:r>
              <a:rPr lang="en-US" dirty="0"/>
              <a:t>Workbook, p. 75</a:t>
            </a:r>
          </a:p>
        </p:txBody>
      </p:sp>
    </p:spTree>
    <p:extLst>
      <p:ext uri="{BB962C8B-B14F-4D97-AF65-F5344CB8AC3E}">
        <p14:creationId xmlns:p14="http://schemas.microsoft.com/office/powerpoint/2010/main" val="37644178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7A4D-E82B-5640-82CB-35B690F92F8C}"/>
              </a:ext>
            </a:extLst>
          </p:cNvPr>
          <p:cNvSpPr>
            <a:spLocks noGrp="1"/>
          </p:cNvSpPr>
          <p:nvPr>
            <p:ph type="title"/>
          </p:nvPr>
        </p:nvSpPr>
        <p:spPr/>
        <p:txBody>
          <a:bodyPr/>
          <a:lstStyle/>
          <a:p>
            <a:r>
              <a:rPr lang="en-US" dirty="0"/>
              <a:t>Run Chart</a:t>
            </a:r>
          </a:p>
        </p:txBody>
      </p:sp>
      <p:graphicFrame>
        <p:nvGraphicFramePr>
          <p:cNvPr id="5" name="Chart 4">
            <a:extLst>
              <a:ext uri="{FF2B5EF4-FFF2-40B4-BE49-F238E27FC236}">
                <a16:creationId xmlns:a16="http://schemas.microsoft.com/office/drawing/2014/main" id="{AF70E73E-0698-FB49-A9C3-99DF659BB8FD}"/>
              </a:ext>
            </a:extLst>
          </p:cNvPr>
          <p:cNvGraphicFramePr>
            <a:graphicFrameLocks/>
          </p:cNvGraphicFramePr>
          <p:nvPr>
            <p:extLst>
              <p:ext uri="{D42A27DB-BD31-4B8C-83A1-F6EECF244321}">
                <p14:modId xmlns:p14="http://schemas.microsoft.com/office/powerpoint/2010/main" val="2701757862"/>
              </p:ext>
            </p:extLst>
          </p:nvPr>
        </p:nvGraphicFramePr>
        <p:xfrm>
          <a:off x="4043362" y="365126"/>
          <a:ext cx="7743826" cy="6127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ADFF1748-CB83-414E-9ED1-EFD64F9719E3}"/>
              </a:ext>
            </a:extLst>
          </p:cNvPr>
          <p:cNvGraphicFramePr>
            <a:graphicFrameLocks noGrp="1"/>
          </p:cNvGraphicFramePr>
          <p:nvPr>
            <p:extLst>
              <p:ext uri="{D42A27DB-BD31-4B8C-83A1-F6EECF244321}">
                <p14:modId xmlns:p14="http://schemas.microsoft.com/office/powerpoint/2010/main" val="3087919183"/>
              </p:ext>
            </p:extLst>
          </p:nvPr>
        </p:nvGraphicFramePr>
        <p:xfrm>
          <a:off x="704850" y="2228851"/>
          <a:ext cx="3025654" cy="3504812"/>
        </p:xfrm>
        <a:graphic>
          <a:graphicData uri="http://schemas.openxmlformats.org/drawingml/2006/table">
            <a:tbl>
              <a:tblPr firstRow="1" bandRow="1">
                <a:tableStyleId>{5C22544A-7EE6-4342-B048-85BDC9FD1C3A}</a:tableStyleId>
              </a:tblPr>
              <a:tblGrid>
                <a:gridCol w="1512827">
                  <a:extLst>
                    <a:ext uri="{9D8B030D-6E8A-4147-A177-3AD203B41FA5}">
                      <a16:colId xmlns:a16="http://schemas.microsoft.com/office/drawing/2014/main" val="424723353"/>
                    </a:ext>
                  </a:extLst>
                </a:gridCol>
                <a:gridCol w="1512827">
                  <a:extLst>
                    <a:ext uri="{9D8B030D-6E8A-4147-A177-3AD203B41FA5}">
                      <a16:colId xmlns:a16="http://schemas.microsoft.com/office/drawing/2014/main" val="1749582545"/>
                    </a:ext>
                  </a:extLst>
                </a:gridCol>
              </a:tblGrid>
              <a:tr h="645800">
                <a:tc>
                  <a:txBody>
                    <a:bodyPr/>
                    <a:lstStyle/>
                    <a:p>
                      <a:pPr algn="ctr"/>
                      <a:r>
                        <a:rPr lang="en-US" sz="1600" dirty="0"/>
                        <a:t>Month</a:t>
                      </a:r>
                    </a:p>
                  </a:txBody>
                  <a:tcPr/>
                </a:tc>
                <a:tc>
                  <a:txBody>
                    <a:bodyPr/>
                    <a:lstStyle/>
                    <a:p>
                      <a:pPr algn="ctr"/>
                      <a:r>
                        <a:rPr lang="en-US" sz="1600" dirty="0"/>
                        <a:t>% of Results Recorded in Green Book</a:t>
                      </a:r>
                    </a:p>
                  </a:txBody>
                  <a:tcPr/>
                </a:tc>
                <a:extLst>
                  <a:ext uri="{0D108BD9-81ED-4DB2-BD59-A6C34878D82A}">
                    <a16:rowId xmlns:a16="http://schemas.microsoft.com/office/drawing/2014/main" val="142069344"/>
                  </a:ext>
                </a:extLst>
              </a:tr>
              <a:tr h="441863">
                <a:tc>
                  <a:txBody>
                    <a:bodyPr/>
                    <a:lstStyle/>
                    <a:p>
                      <a:pPr algn="ctr"/>
                      <a:r>
                        <a:rPr lang="en-US" sz="1600" dirty="0"/>
                        <a:t>October 2018</a:t>
                      </a:r>
                    </a:p>
                  </a:txBody>
                  <a:tcPr/>
                </a:tc>
                <a:tc>
                  <a:txBody>
                    <a:bodyPr/>
                    <a:lstStyle/>
                    <a:p>
                      <a:pPr algn="ctr"/>
                      <a:r>
                        <a:rPr lang="en-US" sz="1600" dirty="0"/>
                        <a:t>37%</a:t>
                      </a:r>
                    </a:p>
                  </a:txBody>
                  <a:tcPr/>
                </a:tc>
                <a:extLst>
                  <a:ext uri="{0D108BD9-81ED-4DB2-BD59-A6C34878D82A}">
                    <a16:rowId xmlns:a16="http://schemas.microsoft.com/office/drawing/2014/main" val="1239166808"/>
                  </a:ext>
                </a:extLst>
              </a:tr>
              <a:tr h="441863">
                <a:tc>
                  <a:txBody>
                    <a:bodyPr/>
                    <a:lstStyle/>
                    <a:p>
                      <a:pPr algn="ctr"/>
                      <a:r>
                        <a:rPr lang="en-US" sz="1600" dirty="0"/>
                        <a:t>November 2018</a:t>
                      </a:r>
                    </a:p>
                  </a:txBody>
                  <a:tcPr/>
                </a:tc>
                <a:tc>
                  <a:txBody>
                    <a:bodyPr/>
                    <a:lstStyle/>
                    <a:p>
                      <a:pPr algn="ctr"/>
                      <a:r>
                        <a:rPr lang="en-US" sz="1600" dirty="0"/>
                        <a:t>42%</a:t>
                      </a:r>
                    </a:p>
                  </a:txBody>
                  <a:tcPr/>
                </a:tc>
                <a:extLst>
                  <a:ext uri="{0D108BD9-81ED-4DB2-BD59-A6C34878D82A}">
                    <a16:rowId xmlns:a16="http://schemas.microsoft.com/office/drawing/2014/main" val="3838781045"/>
                  </a:ext>
                </a:extLst>
              </a:tr>
              <a:tr h="441863">
                <a:tc>
                  <a:txBody>
                    <a:bodyPr/>
                    <a:lstStyle/>
                    <a:p>
                      <a:pPr algn="ctr"/>
                      <a:r>
                        <a:rPr lang="en-US" sz="1600" dirty="0"/>
                        <a:t>December 2018</a:t>
                      </a:r>
                    </a:p>
                  </a:txBody>
                  <a:tcPr/>
                </a:tc>
                <a:tc>
                  <a:txBody>
                    <a:bodyPr/>
                    <a:lstStyle/>
                    <a:p>
                      <a:pPr algn="ctr"/>
                      <a:r>
                        <a:rPr lang="en-US" sz="1600" dirty="0"/>
                        <a:t>26%</a:t>
                      </a:r>
                    </a:p>
                  </a:txBody>
                  <a:tcPr/>
                </a:tc>
                <a:extLst>
                  <a:ext uri="{0D108BD9-81ED-4DB2-BD59-A6C34878D82A}">
                    <a16:rowId xmlns:a16="http://schemas.microsoft.com/office/drawing/2014/main" val="2893234310"/>
                  </a:ext>
                </a:extLst>
              </a:tr>
              <a:tr h="441863">
                <a:tc>
                  <a:txBody>
                    <a:bodyPr/>
                    <a:lstStyle/>
                    <a:p>
                      <a:pPr algn="ctr"/>
                      <a:r>
                        <a:rPr lang="en-US" sz="1600" dirty="0"/>
                        <a:t>January 2019</a:t>
                      </a:r>
                    </a:p>
                  </a:txBody>
                  <a:tcPr/>
                </a:tc>
                <a:tc>
                  <a:txBody>
                    <a:bodyPr/>
                    <a:lstStyle/>
                    <a:p>
                      <a:pPr algn="ctr"/>
                      <a:r>
                        <a:rPr lang="en-US" sz="1600" dirty="0"/>
                        <a:t>42%</a:t>
                      </a:r>
                    </a:p>
                  </a:txBody>
                  <a:tcPr/>
                </a:tc>
                <a:extLst>
                  <a:ext uri="{0D108BD9-81ED-4DB2-BD59-A6C34878D82A}">
                    <a16:rowId xmlns:a16="http://schemas.microsoft.com/office/drawing/2014/main" val="3634739828"/>
                  </a:ext>
                </a:extLst>
              </a:tr>
              <a:tr h="441863">
                <a:tc>
                  <a:txBody>
                    <a:bodyPr/>
                    <a:lstStyle/>
                    <a:p>
                      <a:pPr algn="ctr"/>
                      <a:r>
                        <a:rPr lang="en-US" sz="1600" dirty="0"/>
                        <a:t>February 2019</a:t>
                      </a:r>
                    </a:p>
                  </a:txBody>
                  <a:tcPr/>
                </a:tc>
                <a:tc>
                  <a:txBody>
                    <a:bodyPr/>
                    <a:lstStyle/>
                    <a:p>
                      <a:pPr algn="ctr"/>
                      <a:r>
                        <a:rPr lang="en-US" sz="1600" dirty="0"/>
                        <a:t>51%</a:t>
                      </a:r>
                    </a:p>
                  </a:txBody>
                  <a:tcPr/>
                </a:tc>
                <a:extLst>
                  <a:ext uri="{0D108BD9-81ED-4DB2-BD59-A6C34878D82A}">
                    <a16:rowId xmlns:a16="http://schemas.microsoft.com/office/drawing/2014/main" val="929066457"/>
                  </a:ext>
                </a:extLst>
              </a:tr>
              <a:tr h="262980">
                <a:tc>
                  <a:txBody>
                    <a:bodyPr/>
                    <a:lstStyle/>
                    <a:p>
                      <a:pPr algn="ctr"/>
                      <a:r>
                        <a:rPr lang="en-US" sz="1600" dirty="0"/>
                        <a:t>March 2019</a:t>
                      </a:r>
                    </a:p>
                  </a:txBody>
                  <a:tcPr/>
                </a:tc>
                <a:tc>
                  <a:txBody>
                    <a:bodyPr/>
                    <a:lstStyle/>
                    <a:p>
                      <a:pPr algn="ctr"/>
                      <a:r>
                        <a:rPr lang="en-US" sz="1600" dirty="0"/>
                        <a:t>28%</a:t>
                      </a:r>
                    </a:p>
                  </a:txBody>
                  <a:tcPr/>
                </a:tc>
                <a:extLst>
                  <a:ext uri="{0D108BD9-81ED-4DB2-BD59-A6C34878D82A}">
                    <a16:rowId xmlns:a16="http://schemas.microsoft.com/office/drawing/2014/main" val="3528663468"/>
                  </a:ext>
                </a:extLst>
              </a:tr>
            </a:tbl>
          </a:graphicData>
        </a:graphic>
      </p:graphicFrame>
    </p:spTree>
    <p:extLst>
      <p:ext uri="{BB962C8B-B14F-4D97-AF65-F5344CB8AC3E}">
        <p14:creationId xmlns:p14="http://schemas.microsoft.com/office/powerpoint/2010/main" val="35676502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871521" y="1443796"/>
          <a:ext cx="8555410" cy="53488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3896085" y="4247130"/>
            <a:ext cx="931724" cy="283706"/>
          </a:xfrm>
          <a:prstGeom prst="rect">
            <a:avLst/>
          </a:prstGeom>
          <a:solidFill>
            <a:schemeClr val="accent6">
              <a:lumMod val="40000"/>
              <a:lumOff val="6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t>PDSA 1</a:t>
            </a:r>
          </a:p>
        </p:txBody>
      </p:sp>
      <p:sp>
        <p:nvSpPr>
          <p:cNvPr id="13" name="TextBox 2"/>
          <p:cNvSpPr txBox="1"/>
          <p:nvPr/>
        </p:nvSpPr>
        <p:spPr>
          <a:xfrm>
            <a:off x="4575030" y="3877068"/>
            <a:ext cx="1004158" cy="327127"/>
          </a:xfrm>
          <a:prstGeom prst="rect">
            <a:avLst/>
          </a:prstGeom>
          <a:solidFill>
            <a:schemeClr val="accent6">
              <a:lumMod val="40000"/>
              <a:lumOff val="6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t>PDSA 2</a:t>
            </a:r>
          </a:p>
        </p:txBody>
      </p:sp>
      <p:sp>
        <p:nvSpPr>
          <p:cNvPr id="18" name="TextBox 2"/>
          <p:cNvSpPr txBox="1"/>
          <p:nvPr/>
        </p:nvSpPr>
        <p:spPr>
          <a:xfrm>
            <a:off x="5378092" y="3504670"/>
            <a:ext cx="898800" cy="286565"/>
          </a:xfrm>
          <a:prstGeom prst="rect">
            <a:avLst/>
          </a:prstGeom>
          <a:solidFill>
            <a:schemeClr val="accent6">
              <a:lumMod val="40000"/>
              <a:lumOff val="6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t>PDSA 3</a:t>
            </a:r>
          </a:p>
        </p:txBody>
      </p:sp>
      <p:sp>
        <p:nvSpPr>
          <p:cNvPr id="22" name="TextBox 1"/>
          <p:cNvSpPr txBox="1"/>
          <p:nvPr/>
        </p:nvSpPr>
        <p:spPr>
          <a:xfrm>
            <a:off x="5874461" y="3123746"/>
            <a:ext cx="804863" cy="295091"/>
          </a:xfrm>
          <a:prstGeom prst="rect">
            <a:avLst/>
          </a:prstGeom>
          <a:solidFill>
            <a:schemeClr val="accent6">
              <a:lumMod val="40000"/>
              <a:lumOff val="60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t>PDSA 4</a:t>
            </a:r>
          </a:p>
        </p:txBody>
      </p:sp>
      <p:graphicFrame>
        <p:nvGraphicFramePr>
          <p:cNvPr id="10" name="Table 9">
            <a:extLst>
              <a:ext uri="{FF2B5EF4-FFF2-40B4-BE49-F238E27FC236}">
                <a16:creationId xmlns:a16="http://schemas.microsoft.com/office/drawing/2014/main" id="{E8F05CA6-E1C3-4427-8630-88E7B2B2386B}"/>
              </a:ext>
            </a:extLst>
          </p:cNvPr>
          <p:cNvGraphicFramePr>
            <a:graphicFrameLocks noGrp="1"/>
          </p:cNvGraphicFramePr>
          <p:nvPr/>
        </p:nvGraphicFramePr>
        <p:xfrm>
          <a:off x="1871521" y="150428"/>
          <a:ext cx="8483018" cy="437710"/>
        </p:xfrm>
        <a:graphic>
          <a:graphicData uri="http://schemas.openxmlformats.org/drawingml/2006/table">
            <a:tbl>
              <a:tblPr firstRow="1" bandRow="1">
                <a:tableStyleId>{5C22544A-7EE6-4342-B048-85BDC9FD1C3A}</a:tableStyleId>
              </a:tblPr>
              <a:tblGrid>
                <a:gridCol w="4241509">
                  <a:extLst>
                    <a:ext uri="{9D8B030D-6E8A-4147-A177-3AD203B41FA5}">
                      <a16:colId xmlns:a16="http://schemas.microsoft.com/office/drawing/2014/main" val="154125142"/>
                    </a:ext>
                  </a:extLst>
                </a:gridCol>
                <a:gridCol w="4241509">
                  <a:extLst>
                    <a:ext uri="{9D8B030D-6E8A-4147-A177-3AD203B41FA5}">
                      <a16:colId xmlns:a16="http://schemas.microsoft.com/office/drawing/2014/main" val="3316022759"/>
                    </a:ext>
                  </a:extLst>
                </a:gridCol>
              </a:tblGrid>
              <a:tr h="437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Direct Assistance Site #4 (UMB)</a:t>
                      </a:r>
                      <a:endParaRPr lang="en-US" sz="1800" dirty="0">
                        <a:latin typeface="+mn-lt"/>
                      </a:endParaRPr>
                    </a:p>
                  </a:txBody>
                  <a:tcPr>
                    <a:solidFill>
                      <a:schemeClr val="bg2">
                        <a:lumMod val="75000"/>
                      </a:schemeClr>
                    </a:solidFill>
                  </a:tcPr>
                </a:tc>
                <a:tc>
                  <a:txBody>
                    <a:bodyPr/>
                    <a:lstStyle/>
                    <a:p>
                      <a:r>
                        <a:rPr lang="en-US" dirty="0"/>
                        <a:t>Result Reporting</a:t>
                      </a:r>
                    </a:p>
                  </a:txBody>
                  <a:tcPr>
                    <a:solidFill>
                      <a:schemeClr val="accent6">
                        <a:lumMod val="75000"/>
                      </a:schemeClr>
                    </a:solidFill>
                  </a:tcPr>
                </a:tc>
                <a:extLst>
                  <a:ext uri="{0D108BD9-81ED-4DB2-BD59-A6C34878D82A}">
                    <a16:rowId xmlns:a16="http://schemas.microsoft.com/office/drawing/2014/main" val="2594096506"/>
                  </a:ext>
                </a:extLst>
              </a:tr>
            </a:tbl>
          </a:graphicData>
        </a:graphic>
      </p:graphicFrame>
      <p:cxnSp>
        <p:nvCxnSpPr>
          <p:cNvPr id="12" name="Straight Connector 11">
            <a:extLst>
              <a:ext uri="{FF2B5EF4-FFF2-40B4-BE49-F238E27FC236}">
                <a16:creationId xmlns:a16="http://schemas.microsoft.com/office/drawing/2014/main" id="{0BB516FB-3523-4262-A381-644AE0A98950}"/>
              </a:ext>
            </a:extLst>
          </p:cNvPr>
          <p:cNvCxnSpPr/>
          <p:nvPr/>
        </p:nvCxnSpPr>
        <p:spPr>
          <a:xfrm>
            <a:off x="3851757" y="2222534"/>
            <a:ext cx="0" cy="2866328"/>
          </a:xfrm>
          <a:prstGeom prst="line">
            <a:avLst/>
          </a:prstGeom>
          <a:ln w="19050">
            <a:solidFill>
              <a:srgbClr val="FF0000">
                <a:alpha val="93000"/>
              </a:srgbClr>
            </a:solidFill>
          </a:ln>
        </p:spPr>
        <p:style>
          <a:lnRef idx="2">
            <a:schemeClr val="accent1"/>
          </a:lnRef>
          <a:fillRef idx="0">
            <a:schemeClr val="accent1"/>
          </a:fillRef>
          <a:effectRef idx="1">
            <a:schemeClr val="accent1"/>
          </a:effectRef>
          <a:fontRef idx="minor">
            <a:schemeClr val="tx1"/>
          </a:fontRef>
        </p:style>
      </p:cxnSp>
      <p:graphicFrame>
        <p:nvGraphicFramePr>
          <p:cNvPr id="15" name="Table 14">
            <a:extLst>
              <a:ext uri="{FF2B5EF4-FFF2-40B4-BE49-F238E27FC236}">
                <a16:creationId xmlns:a16="http://schemas.microsoft.com/office/drawing/2014/main" id="{64846F00-8498-4533-B08F-A738913BE2C3}"/>
              </a:ext>
            </a:extLst>
          </p:cNvPr>
          <p:cNvGraphicFramePr>
            <a:graphicFrameLocks noGrp="1"/>
          </p:cNvGraphicFramePr>
          <p:nvPr/>
        </p:nvGraphicFramePr>
        <p:xfrm>
          <a:off x="1837461" y="592582"/>
          <a:ext cx="8517079" cy="640080"/>
        </p:xfrm>
        <a:graphic>
          <a:graphicData uri="http://schemas.openxmlformats.org/drawingml/2006/table">
            <a:tbl>
              <a:tblPr firstRow="1" bandRow="1">
                <a:tableStyleId>{5C22544A-7EE6-4342-B048-85BDC9FD1C3A}</a:tableStyleId>
              </a:tblPr>
              <a:tblGrid>
                <a:gridCol w="792020">
                  <a:extLst>
                    <a:ext uri="{9D8B030D-6E8A-4147-A177-3AD203B41FA5}">
                      <a16:colId xmlns:a16="http://schemas.microsoft.com/office/drawing/2014/main" val="1144472023"/>
                    </a:ext>
                  </a:extLst>
                </a:gridCol>
                <a:gridCol w="5236053">
                  <a:extLst>
                    <a:ext uri="{9D8B030D-6E8A-4147-A177-3AD203B41FA5}">
                      <a16:colId xmlns:a16="http://schemas.microsoft.com/office/drawing/2014/main" val="4137213437"/>
                    </a:ext>
                  </a:extLst>
                </a:gridCol>
                <a:gridCol w="2489006">
                  <a:extLst>
                    <a:ext uri="{9D8B030D-6E8A-4147-A177-3AD203B41FA5}">
                      <a16:colId xmlns:a16="http://schemas.microsoft.com/office/drawing/2014/main" val="2976914645"/>
                    </a:ext>
                  </a:extLst>
                </a:gridCol>
              </a:tblGrid>
              <a:tr h="370840">
                <a:tc>
                  <a:txBody>
                    <a:bodyPr/>
                    <a:lstStyle/>
                    <a:p>
                      <a:pPr algn="ctr"/>
                      <a:r>
                        <a:rPr lang="en-US" sz="1800" dirty="0"/>
                        <a:t>Aim</a:t>
                      </a:r>
                      <a:endParaRPr lang="en-US" dirty="0"/>
                    </a:p>
                  </a:txBody>
                  <a:tcPr anchor="ctr">
                    <a:solidFill>
                      <a:schemeClr val="tx2"/>
                    </a:solidFill>
                  </a:tcPr>
                </a:tc>
                <a:tc>
                  <a:txBody>
                    <a:bodyPr/>
                    <a:lstStyle/>
                    <a:p>
                      <a:r>
                        <a:rPr lang="en-US" sz="1800" dirty="0"/>
                        <a:t>To increase % HVL results documented in the green cards in patient files from 23% to 80% by March 2019 </a:t>
                      </a:r>
                      <a:endParaRPr lang="en-US" dirty="0"/>
                    </a:p>
                  </a:txBody>
                  <a:tcPr>
                    <a:solidFill>
                      <a:schemeClr val="tx2"/>
                    </a:solidFill>
                  </a:tcPr>
                </a:tc>
                <a:tc>
                  <a:txBody>
                    <a:bodyPr/>
                    <a:lstStyle/>
                    <a:p>
                      <a:pPr algn="ctr"/>
                      <a:r>
                        <a:rPr lang="en-US" dirty="0"/>
                        <a:t>Target exceeded</a:t>
                      </a:r>
                    </a:p>
                  </a:txBody>
                  <a:tcPr anchor="ctr">
                    <a:solidFill>
                      <a:schemeClr val="tx2"/>
                    </a:solidFill>
                  </a:tcPr>
                </a:tc>
                <a:extLst>
                  <a:ext uri="{0D108BD9-81ED-4DB2-BD59-A6C34878D82A}">
                    <a16:rowId xmlns:a16="http://schemas.microsoft.com/office/drawing/2014/main" val="1636725004"/>
                  </a:ext>
                </a:extLst>
              </a:tr>
            </a:tbl>
          </a:graphicData>
        </a:graphic>
      </p:graphicFrame>
      <p:sp>
        <p:nvSpPr>
          <p:cNvPr id="11" name="TextBox 10">
            <a:extLst>
              <a:ext uri="{FF2B5EF4-FFF2-40B4-BE49-F238E27FC236}">
                <a16:creationId xmlns:a16="http://schemas.microsoft.com/office/drawing/2014/main" id="{EAF392D2-ABDC-4008-A3F4-D246B9C6667D}"/>
              </a:ext>
            </a:extLst>
          </p:cNvPr>
          <p:cNvSpPr txBox="1"/>
          <p:nvPr/>
        </p:nvSpPr>
        <p:spPr>
          <a:xfrm>
            <a:off x="7018149" y="3369967"/>
            <a:ext cx="3301561" cy="1477328"/>
          </a:xfrm>
          <a:prstGeom prst="rect">
            <a:avLst/>
          </a:prstGeom>
          <a:solidFill>
            <a:schemeClr val="accent4">
              <a:lumMod val="20000"/>
              <a:lumOff val="80000"/>
            </a:schemeClr>
          </a:solidFill>
        </p:spPr>
        <p:txBody>
          <a:bodyPr wrap="square" rtlCol="0">
            <a:spAutoFit/>
          </a:bodyPr>
          <a:lstStyle/>
          <a:p>
            <a:r>
              <a:rPr lang="en-US" b="1" dirty="0"/>
              <a:t>Interventions</a:t>
            </a:r>
          </a:p>
          <a:p>
            <a:pPr marL="285750" indent="-285750">
              <a:buFont typeface="Arial" panose="020B0604020202020204" pitchFamily="34" charset="0"/>
              <a:buChar char="•"/>
            </a:pPr>
            <a:r>
              <a:rPr lang="en-US" dirty="0"/>
              <a:t>Redesigned process flow for result handling</a:t>
            </a:r>
          </a:p>
          <a:p>
            <a:pPr marL="285750" indent="-285750">
              <a:buFont typeface="Arial" panose="020B0604020202020204" pitchFamily="34" charset="0"/>
              <a:buChar char="•"/>
            </a:pPr>
            <a:r>
              <a:rPr lang="en-US" dirty="0"/>
              <a:t>Redesigned the communication process</a:t>
            </a:r>
          </a:p>
        </p:txBody>
      </p:sp>
      <p:sp>
        <p:nvSpPr>
          <p:cNvPr id="2" name="Slide Number Placeholder 1">
            <a:extLst>
              <a:ext uri="{FF2B5EF4-FFF2-40B4-BE49-F238E27FC236}">
                <a16:creationId xmlns:a16="http://schemas.microsoft.com/office/drawing/2014/main" id="{219B47FE-7263-4B99-9A67-444C73A4AFA6}"/>
              </a:ext>
            </a:extLst>
          </p:cNvPr>
          <p:cNvSpPr>
            <a:spLocks noGrp="1"/>
          </p:cNvSpPr>
          <p:nvPr>
            <p:ph type="sldNum" sz="quarter" idx="12"/>
          </p:nvPr>
        </p:nvSpPr>
        <p:spPr/>
        <p:txBody>
          <a:bodyPr/>
          <a:lstStyle/>
          <a:p>
            <a:fld id="{7EAE5468-A81E-4329-B64F-73632109A5A1}" type="slidenum">
              <a:rPr lang="en-US" smtClean="0"/>
              <a:t>111</a:t>
            </a:fld>
            <a:endParaRPr lang="en-US" dirty="0"/>
          </a:p>
        </p:txBody>
      </p:sp>
    </p:spTree>
    <p:extLst>
      <p:ext uri="{BB962C8B-B14F-4D97-AF65-F5344CB8AC3E}">
        <p14:creationId xmlns:p14="http://schemas.microsoft.com/office/powerpoint/2010/main" val="13329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4E25F9-AD34-7749-952C-C8367CF3A628}"/>
              </a:ext>
            </a:extLst>
          </p:cNvPr>
          <p:cNvSpPr>
            <a:spLocks noGrp="1"/>
          </p:cNvSpPr>
          <p:nvPr>
            <p:ph type="title"/>
          </p:nvPr>
        </p:nvSpPr>
        <p:spPr>
          <a:xfrm>
            <a:off x="742950" y="742951"/>
            <a:ext cx="3476625" cy="4962524"/>
          </a:xfrm>
        </p:spPr>
        <p:txBody>
          <a:bodyPr>
            <a:normAutofit/>
          </a:bodyPr>
          <a:lstStyle/>
          <a:p>
            <a:pPr algn="ctr"/>
            <a:r>
              <a:rPr lang="en-US" sz="4800" dirty="0">
                <a:solidFill>
                  <a:srgbClr val="FFFFFF"/>
                </a:solidFill>
              </a:rPr>
              <a:t>Additional Resources: IHI Open School:</a:t>
            </a:r>
            <a:br>
              <a:rPr lang="en-US" sz="4800" dirty="0">
                <a:solidFill>
                  <a:srgbClr val="FFFFFF"/>
                </a:solidFill>
              </a:rPr>
            </a:br>
            <a:r>
              <a:rPr lang="en-US" sz="4800" dirty="0">
                <a:solidFill>
                  <a:srgbClr val="FFFFFF"/>
                </a:solidFill>
              </a:rPr>
              <a:t>Creating a Run Chart with Excel</a:t>
            </a:r>
          </a:p>
        </p:txBody>
      </p:sp>
      <p:sp>
        <p:nvSpPr>
          <p:cNvPr id="11" name="TextBox 10">
            <a:extLst>
              <a:ext uri="{FF2B5EF4-FFF2-40B4-BE49-F238E27FC236}">
                <a16:creationId xmlns:a16="http://schemas.microsoft.com/office/drawing/2014/main" id="{FF829D0F-70F1-DA4B-BD69-BEDA1C47ED3A}"/>
              </a:ext>
            </a:extLst>
          </p:cNvPr>
          <p:cNvSpPr txBox="1"/>
          <p:nvPr/>
        </p:nvSpPr>
        <p:spPr>
          <a:xfrm>
            <a:off x="5605287" y="5705475"/>
            <a:ext cx="5712269" cy="646331"/>
          </a:xfrm>
          <a:prstGeom prst="rect">
            <a:avLst/>
          </a:prstGeom>
          <a:noFill/>
        </p:spPr>
        <p:txBody>
          <a:bodyPr wrap="none" rtlCol="0">
            <a:spAutoFit/>
          </a:bodyPr>
          <a:lstStyle/>
          <a:p>
            <a:r>
              <a:rPr lang="en-US" dirty="0"/>
              <a:t>IHI QI 104: Lesson 1 – How to Display Data on a Run Chart; </a:t>
            </a:r>
          </a:p>
          <a:p>
            <a:r>
              <a:rPr lang="en-US" dirty="0"/>
              <a:t>Run Chart Tutorial for Excel Video, Page 5 of 8.</a:t>
            </a:r>
          </a:p>
        </p:txBody>
      </p:sp>
      <p:pic>
        <p:nvPicPr>
          <p:cNvPr id="6" name="Picture 5">
            <a:extLst>
              <a:ext uri="{FF2B5EF4-FFF2-40B4-BE49-F238E27FC236}">
                <a16:creationId xmlns:a16="http://schemas.microsoft.com/office/drawing/2014/main" id="{00D09221-FA6B-0941-AFE5-54A524E59002}"/>
              </a:ext>
            </a:extLst>
          </p:cNvPr>
          <p:cNvPicPr>
            <a:picLocks noChangeAspect="1"/>
          </p:cNvPicPr>
          <p:nvPr/>
        </p:nvPicPr>
        <p:blipFill>
          <a:blip r:embed="rId3"/>
          <a:stretch>
            <a:fillRect/>
          </a:stretch>
        </p:blipFill>
        <p:spPr>
          <a:xfrm>
            <a:off x="4298616" y="1261275"/>
            <a:ext cx="7556500" cy="4279900"/>
          </a:xfrm>
          <a:prstGeom prst="rect">
            <a:avLst/>
          </a:prstGeom>
        </p:spPr>
      </p:pic>
    </p:spTree>
    <p:extLst>
      <p:ext uri="{BB962C8B-B14F-4D97-AF65-F5344CB8AC3E}">
        <p14:creationId xmlns:p14="http://schemas.microsoft.com/office/powerpoint/2010/main" val="380939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4FC6-28FD-474B-BEA0-1F3D8303556F}"/>
              </a:ext>
            </a:extLst>
          </p:cNvPr>
          <p:cNvSpPr>
            <a:spLocks noGrp="1"/>
          </p:cNvSpPr>
          <p:nvPr>
            <p:ph type="title"/>
          </p:nvPr>
        </p:nvSpPr>
        <p:spPr/>
        <p:txBody>
          <a:bodyPr/>
          <a:lstStyle/>
          <a:p>
            <a:r>
              <a:rPr lang="en-US" dirty="0"/>
              <a:t>Action Plan</a:t>
            </a:r>
          </a:p>
        </p:txBody>
      </p:sp>
      <p:sp>
        <p:nvSpPr>
          <p:cNvPr id="3" name="Text Placeholder 2">
            <a:extLst>
              <a:ext uri="{FF2B5EF4-FFF2-40B4-BE49-F238E27FC236}">
                <a16:creationId xmlns:a16="http://schemas.microsoft.com/office/drawing/2014/main" id="{23A3C6F1-929D-5040-806E-616A23F365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500774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3A1C-7A72-8647-837B-4BC647429E47}"/>
              </a:ext>
            </a:extLst>
          </p:cNvPr>
          <p:cNvSpPr>
            <a:spLocks noGrp="1"/>
          </p:cNvSpPr>
          <p:nvPr>
            <p:ph type="title"/>
          </p:nvPr>
        </p:nvSpPr>
        <p:spPr>
          <a:xfrm>
            <a:off x="838200" y="56718"/>
            <a:ext cx="10515600" cy="829974"/>
          </a:xfrm>
        </p:spPr>
        <p:txBody>
          <a:bodyPr/>
          <a:lstStyle/>
          <a:p>
            <a:r>
              <a:rPr lang="en-US" dirty="0"/>
              <a:t>Action Items Following LS #2</a:t>
            </a:r>
          </a:p>
        </p:txBody>
      </p:sp>
      <p:graphicFrame>
        <p:nvGraphicFramePr>
          <p:cNvPr id="4" name="Content Placeholder 3">
            <a:extLst>
              <a:ext uri="{FF2B5EF4-FFF2-40B4-BE49-F238E27FC236}">
                <a16:creationId xmlns:a16="http://schemas.microsoft.com/office/drawing/2014/main" id="{9B73CB7C-D4CD-7544-A861-0830D7C305F1}"/>
              </a:ext>
            </a:extLst>
          </p:cNvPr>
          <p:cNvGraphicFramePr>
            <a:graphicFrameLocks noGrp="1"/>
          </p:cNvGraphicFramePr>
          <p:nvPr>
            <p:ph idx="1"/>
            <p:extLst>
              <p:ext uri="{D42A27DB-BD31-4B8C-83A1-F6EECF244321}">
                <p14:modId xmlns:p14="http://schemas.microsoft.com/office/powerpoint/2010/main" val="612021382"/>
              </p:ext>
            </p:extLst>
          </p:nvPr>
        </p:nvGraphicFramePr>
        <p:xfrm>
          <a:off x="640771" y="792509"/>
          <a:ext cx="10621395" cy="5364480"/>
        </p:xfrm>
        <a:graphic>
          <a:graphicData uri="http://schemas.openxmlformats.org/drawingml/2006/table">
            <a:tbl>
              <a:tblPr firstRow="1" bandRow="1">
                <a:tableStyleId>{5C22544A-7EE6-4342-B048-85BDC9FD1C3A}</a:tableStyleId>
              </a:tblPr>
              <a:tblGrid>
                <a:gridCol w="8573647">
                  <a:extLst>
                    <a:ext uri="{9D8B030D-6E8A-4147-A177-3AD203B41FA5}">
                      <a16:colId xmlns:a16="http://schemas.microsoft.com/office/drawing/2014/main" val="725790346"/>
                    </a:ext>
                  </a:extLst>
                </a:gridCol>
                <a:gridCol w="2047748">
                  <a:extLst>
                    <a:ext uri="{9D8B030D-6E8A-4147-A177-3AD203B41FA5}">
                      <a16:colId xmlns:a16="http://schemas.microsoft.com/office/drawing/2014/main" val="79891228"/>
                    </a:ext>
                  </a:extLst>
                </a:gridCol>
              </a:tblGrid>
              <a:tr h="370840">
                <a:tc>
                  <a:txBody>
                    <a:bodyPr/>
                    <a:lstStyle/>
                    <a:p>
                      <a:pPr algn="ctr"/>
                      <a:r>
                        <a:rPr lang="en-US" dirty="0"/>
                        <a:t>Action Items</a:t>
                      </a:r>
                    </a:p>
                  </a:txBody>
                  <a:tcPr/>
                </a:tc>
                <a:tc>
                  <a:txBody>
                    <a:bodyPr/>
                    <a:lstStyle/>
                    <a:p>
                      <a:pPr algn="ctr"/>
                      <a:r>
                        <a:rPr lang="en-US" dirty="0"/>
                        <a:t>By When?</a:t>
                      </a:r>
                    </a:p>
                  </a:txBody>
                  <a:tcPr/>
                </a:tc>
                <a:extLst>
                  <a:ext uri="{0D108BD9-81ED-4DB2-BD59-A6C34878D82A}">
                    <a16:rowId xmlns:a16="http://schemas.microsoft.com/office/drawing/2014/main" val="3019861233"/>
                  </a:ext>
                </a:extLst>
              </a:tr>
              <a:tr h="370840">
                <a:tc>
                  <a:txBody>
                    <a:bodyPr/>
                    <a:lstStyle/>
                    <a:p>
                      <a:r>
                        <a:rPr lang="en-US" dirty="0"/>
                        <a:t>Update LS#1 Deliverables / PPT:</a:t>
                      </a:r>
                    </a:p>
                    <a:p>
                      <a:r>
                        <a:rPr lang="en-US" dirty="0"/>
                        <a:t>Use template, Remove all orange font, Update Summary Slide; VOC - Evaluate </a:t>
                      </a:r>
                    </a:p>
                    <a:p>
                      <a:r>
                        <a:rPr lang="en-US" dirty="0"/>
                        <a:t>Data – Include Data Table, Differentiate Baseline from Post-Intervention Data </a:t>
                      </a:r>
                    </a:p>
                  </a:txBody>
                  <a:tcPr/>
                </a:tc>
                <a:tc>
                  <a:txBody>
                    <a:bodyPr/>
                    <a:lstStyle/>
                    <a:p>
                      <a:endParaRPr lang="en-US" dirty="0"/>
                    </a:p>
                  </a:txBody>
                  <a:tcPr/>
                </a:tc>
                <a:extLst>
                  <a:ext uri="{0D108BD9-81ED-4DB2-BD59-A6C34878D82A}">
                    <a16:rowId xmlns:a16="http://schemas.microsoft.com/office/drawing/2014/main" val="3143464746"/>
                  </a:ext>
                </a:extLst>
              </a:tr>
              <a:tr h="370840">
                <a:tc>
                  <a:txBody>
                    <a:bodyPr/>
                    <a:lstStyle/>
                    <a:p>
                      <a:r>
                        <a:rPr lang="en-US" dirty="0"/>
                        <a:t>Conduct Team Meetings (Weekly)</a:t>
                      </a:r>
                    </a:p>
                  </a:txBody>
                  <a:tcPr/>
                </a:tc>
                <a:tc>
                  <a:txBody>
                    <a:bodyPr/>
                    <a:lstStyle/>
                    <a:p>
                      <a:endParaRPr lang="en-US" dirty="0"/>
                    </a:p>
                  </a:txBody>
                  <a:tcPr/>
                </a:tc>
                <a:extLst>
                  <a:ext uri="{0D108BD9-81ED-4DB2-BD59-A6C34878D82A}">
                    <a16:rowId xmlns:a16="http://schemas.microsoft.com/office/drawing/2014/main" val="587475843"/>
                  </a:ext>
                </a:extLst>
              </a:tr>
              <a:tr h="370840">
                <a:tc>
                  <a:txBody>
                    <a:bodyPr/>
                    <a:lstStyle/>
                    <a:p>
                      <a:r>
                        <a:rPr lang="en-US" dirty="0"/>
                        <a:t>Submit Data to MOH</a:t>
                      </a:r>
                    </a:p>
                  </a:txBody>
                  <a:tcPr/>
                </a:tc>
                <a:tc>
                  <a:txBody>
                    <a:bodyPr/>
                    <a:lstStyle/>
                    <a:p>
                      <a:endParaRPr lang="en-US" dirty="0"/>
                    </a:p>
                  </a:txBody>
                  <a:tcPr/>
                </a:tc>
                <a:extLst>
                  <a:ext uri="{0D108BD9-81ED-4DB2-BD59-A6C34878D82A}">
                    <a16:rowId xmlns:a16="http://schemas.microsoft.com/office/drawing/2014/main" val="905432585"/>
                  </a:ext>
                </a:extLst>
              </a:tr>
              <a:tr h="370840">
                <a:tc>
                  <a:txBody>
                    <a:bodyPr/>
                    <a:lstStyle/>
                    <a:p>
                      <a:r>
                        <a:rPr lang="en-US" dirty="0"/>
                        <a:t>Create Learning Board</a:t>
                      </a:r>
                    </a:p>
                  </a:txBody>
                  <a:tcPr/>
                </a:tc>
                <a:tc>
                  <a:txBody>
                    <a:bodyPr/>
                    <a:lstStyle/>
                    <a:p>
                      <a:endParaRPr lang="en-US" dirty="0"/>
                    </a:p>
                  </a:txBody>
                  <a:tcPr/>
                </a:tc>
                <a:extLst>
                  <a:ext uri="{0D108BD9-81ED-4DB2-BD59-A6C34878D82A}">
                    <a16:rowId xmlns:a16="http://schemas.microsoft.com/office/drawing/2014/main" val="1627671760"/>
                  </a:ext>
                </a:extLst>
              </a:tr>
              <a:tr h="370840">
                <a:tc>
                  <a:txBody>
                    <a:bodyPr/>
                    <a:lstStyle/>
                    <a:p>
                      <a:r>
                        <a:rPr lang="en-US" dirty="0"/>
                        <a:t>5S</a:t>
                      </a:r>
                    </a:p>
                  </a:txBody>
                  <a:tcPr/>
                </a:tc>
                <a:tc>
                  <a:txBody>
                    <a:bodyPr/>
                    <a:lstStyle/>
                    <a:p>
                      <a:endParaRPr lang="en-US" dirty="0"/>
                    </a:p>
                  </a:txBody>
                  <a:tcPr/>
                </a:tc>
                <a:extLst>
                  <a:ext uri="{0D108BD9-81ED-4DB2-BD59-A6C34878D82A}">
                    <a16:rowId xmlns:a16="http://schemas.microsoft.com/office/drawing/2014/main" val="74599824"/>
                  </a:ext>
                </a:extLst>
              </a:tr>
              <a:tr h="370840">
                <a:tc>
                  <a:txBody>
                    <a:bodyPr/>
                    <a:lstStyle/>
                    <a:p>
                      <a:r>
                        <a:rPr lang="en-US" dirty="0"/>
                        <a:t>Visual Management</a:t>
                      </a:r>
                    </a:p>
                  </a:txBody>
                  <a:tcPr/>
                </a:tc>
                <a:tc>
                  <a:txBody>
                    <a:bodyPr/>
                    <a:lstStyle/>
                    <a:p>
                      <a:endParaRPr lang="en-US" dirty="0"/>
                    </a:p>
                  </a:txBody>
                  <a:tcPr/>
                </a:tc>
                <a:extLst>
                  <a:ext uri="{0D108BD9-81ED-4DB2-BD59-A6C34878D82A}">
                    <a16:rowId xmlns:a16="http://schemas.microsoft.com/office/drawing/2014/main" val="3014821818"/>
                  </a:ext>
                </a:extLst>
              </a:tr>
              <a:tr h="370840">
                <a:tc>
                  <a:txBody>
                    <a:bodyPr/>
                    <a:lstStyle/>
                    <a:p>
                      <a:r>
                        <a:rPr lang="en-US" dirty="0"/>
                        <a:t>PDSA #1</a:t>
                      </a:r>
                    </a:p>
                  </a:txBody>
                  <a:tcPr/>
                </a:tc>
                <a:tc>
                  <a:txBody>
                    <a:bodyPr/>
                    <a:lstStyle/>
                    <a:p>
                      <a:endParaRPr lang="en-US" dirty="0"/>
                    </a:p>
                  </a:txBody>
                  <a:tcPr/>
                </a:tc>
                <a:extLst>
                  <a:ext uri="{0D108BD9-81ED-4DB2-BD59-A6C34878D82A}">
                    <a16:rowId xmlns:a16="http://schemas.microsoft.com/office/drawing/2014/main" val="2272775120"/>
                  </a:ext>
                </a:extLst>
              </a:tr>
              <a:tr h="370840">
                <a:tc>
                  <a:txBody>
                    <a:bodyPr/>
                    <a:lstStyle/>
                    <a:p>
                      <a:r>
                        <a:rPr lang="en-US" dirty="0"/>
                        <a:t>PDSA #2 and more</a:t>
                      </a:r>
                    </a:p>
                  </a:txBody>
                  <a:tcPr/>
                </a:tc>
                <a:tc>
                  <a:txBody>
                    <a:bodyPr/>
                    <a:lstStyle/>
                    <a:p>
                      <a:endParaRPr lang="en-US" dirty="0"/>
                    </a:p>
                  </a:txBody>
                  <a:tcPr/>
                </a:tc>
                <a:extLst>
                  <a:ext uri="{0D108BD9-81ED-4DB2-BD59-A6C34878D82A}">
                    <a16:rowId xmlns:a16="http://schemas.microsoft.com/office/drawing/2014/main" val="3832782646"/>
                  </a:ext>
                </a:extLst>
              </a:tr>
              <a:tr h="370840">
                <a:tc>
                  <a:txBody>
                    <a:bodyPr/>
                    <a:lstStyle/>
                    <a:p>
                      <a:r>
                        <a:rPr lang="en-US" dirty="0"/>
                        <a:t>Standard Work (SOP) for AIM #1 and #2</a:t>
                      </a:r>
                    </a:p>
                  </a:txBody>
                  <a:tcPr/>
                </a:tc>
                <a:tc>
                  <a:txBody>
                    <a:bodyPr/>
                    <a:lstStyle/>
                    <a:p>
                      <a:endParaRPr lang="en-US" dirty="0"/>
                    </a:p>
                  </a:txBody>
                  <a:tcPr/>
                </a:tc>
                <a:extLst>
                  <a:ext uri="{0D108BD9-81ED-4DB2-BD59-A6C34878D82A}">
                    <a16:rowId xmlns:a16="http://schemas.microsoft.com/office/drawing/2014/main" val="637261182"/>
                  </a:ext>
                </a:extLst>
              </a:tr>
              <a:tr h="370840">
                <a:tc>
                  <a:txBody>
                    <a:bodyPr/>
                    <a:lstStyle/>
                    <a:p>
                      <a:r>
                        <a:rPr lang="en-US" dirty="0"/>
                        <a:t>Future State Map for AIM #1 and #2</a:t>
                      </a:r>
                    </a:p>
                  </a:txBody>
                  <a:tcPr/>
                </a:tc>
                <a:tc>
                  <a:txBody>
                    <a:bodyPr/>
                    <a:lstStyle/>
                    <a:p>
                      <a:endParaRPr lang="en-US" dirty="0"/>
                    </a:p>
                  </a:txBody>
                  <a:tcPr/>
                </a:tc>
                <a:extLst>
                  <a:ext uri="{0D108BD9-81ED-4DB2-BD59-A6C34878D82A}">
                    <a16:rowId xmlns:a16="http://schemas.microsoft.com/office/drawing/2014/main" val="7856468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Display – Begin Run Chart for AIM #1 and #2</a:t>
                      </a:r>
                    </a:p>
                  </a:txBody>
                  <a:tcPr/>
                </a:tc>
                <a:tc>
                  <a:txBody>
                    <a:bodyPr/>
                    <a:lstStyle/>
                    <a:p>
                      <a:endParaRPr lang="en-US" dirty="0"/>
                    </a:p>
                  </a:txBody>
                  <a:tcPr/>
                </a:tc>
                <a:extLst>
                  <a:ext uri="{0D108BD9-81ED-4DB2-BD59-A6C34878D82A}">
                    <a16:rowId xmlns:a16="http://schemas.microsoft.com/office/drawing/2014/main" val="3602530850"/>
                  </a:ext>
                </a:extLst>
              </a:tr>
              <a:tr h="370840">
                <a:tc>
                  <a:txBody>
                    <a:bodyPr/>
                    <a:lstStyle/>
                    <a:p>
                      <a:r>
                        <a:rPr lang="en-US" dirty="0"/>
                        <a:t>Presentation for LS #3</a:t>
                      </a:r>
                    </a:p>
                  </a:txBody>
                  <a:tcPr/>
                </a:tc>
                <a:tc>
                  <a:txBody>
                    <a:bodyPr/>
                    <a:lstStyle/>
                    <a:p>
                      <a:endParaRPr lang="en-US" dirty="0"/>
                    </a:p>
                  </a:txBody>
                  <a:tcPr/>
                </a:tc>
                <a:extLst>
                  <a:ext uri="{0D108BD9-81ED-4DB2-BD59-A6C34878D82A}">
                    <a16:rowId xmlns:a16="http://schemas.microsoft.com/office/drawing/2014/main" val="996470502"/>
                  </a:ext>
                </a:extLst>
              </a:tr>
            </a:tbl>
          </a:graphicData>
        </a:graphic>
      </p:graphicFrame>
    </p:spTree>
    <p:extLst>
      <p:ext uri="{BB962C8B-B14F-4D97-AF65-F5344CB8AC3E}">
        <p14:creationId xmlns:p14="http://schemas.microsoft.com/office/powerpoint/2010/main" val="28371590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166B-8B75-324C-B56A-0AAF0C8B8022}"/>
              </a:ext>
            </a:extLst>
          </p:cNvPr>
          <p:cNvSpPr>
            <a:spLocks noGrp="1"/>
          </p:cNvSpPr>
          <p:nvPr>
            <p:ph type="title"/>
          </p:nvPr>
        </p:nvSpPr>
        <p:spPr/>
        <p:txBody>
          <a:bodyPr/>
          <a:lstStyle/>
          <a:p>
            <a:r>
              <a:rPr lang="en-US" dirty="0"/>
              <a:t>Site Visits</a:t>
            </a:r>
          </a:p>
        </p:txBody>
      </p:sp>
      <p:sp>
        <p:nvSpPr>
          <p:cNvPr id="3" name="Text Placeholder 2">
            <a:extLst>
              <a:ext uri="{FF2B5EF4-FFF2-40B4-BE49-F238E27FC236}">
                <a16:creationId xmlns:a16="http://schemas.microsoft.com/office/drawing/2014/main" id="{69C03125-AB0A-504F-9F7B-E302699B56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32805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DB9F-9A41-6141-9D16-34AD793D6B2D}"/>
              </a:ext>
            </a:extLst>
          </p:cNvPr>
          <p:cNvSpPr>
            <a:spLocks noGrp="1"/>
          </p:cNvSpPr>
          <p:nvPr>
            <p:ph type="title"/>
          </p:nvPr>
        </p:nvSpPr>
        <p:spPr>
          <a:xfrm>
            <a:off x="425245" y="365125"/>
            <a:ext cx="10515600" cy="1325563"/>
          </a:xfrm>
        </p:spPr>
        <p:txBody>
          <a:bodyPr/>
          <a:lstStyle/>
          <a:p>
            <a:r>
              <a:rPr lang="en-US" dirty="0"/>
              <a:t>Site Visits</a:t>
            </a:r>
          </a:p>
        </p:txBody>
      </p:sp>
      <p:pic>
        <p:nvPicPr>
          <p:cNvPr id="5" name="Picture 4">
            <a:extLst>
              <a:ext uri="{FF2B5EF4-FFF2-40B4-BE49-F238E27FC236}">
                <a16:creationId xmlns:a16="http://schemas.microsoft.com/office/drawing/2014/main" id="{7D53477F-DBB9-7843-9182-19B2742E0D81}"/>
              </a:ext>
            </a:extLst>
          </p:cNvPr>
          <p:cNvPicPr>
            <a:picLocks noChangeAspect="1"/>
          </p:cNvPicPr>
          <p:nvPr/>
        </p:nvPicPr>
        <p:blipFill>
          <a:blip r:embed="rId2"/>
          <a:stretch>
            <a:fillRect/>
          </a:stretch>
        </p:blipFill>
        <p:spPr>
          <a:xfrm>
            <a:off x="2802206" y="0"/>
            <a:ext cx="5119007" cy="6858000"/>
          </a:xfrm>
          <a:prstGeom prst="rect">
            <a:avLst/>
          </a:prstGeom>
        </p:spPr>
      </p:pic>
      <p:pic>
        <p:nvPicPr>
          <p:cNvPr id="6" name="Picture 5">
            <a:extLst>
              <a:ext uri="{FF2B5EF4-FFF2-40B4-BE49-F238E27FC236}">
                <a16:creationId xmlns:a16="http://schemas.microsoft.com/office/drawing/2014/main" id="{8034D004-78B3-1C40-BEF7-FE6C951D74B8}"/>
              </a:ext>
            </a:extLst>
          </p:cNvPr>
          <p:cNvPicPr>
            <a:picLocks noChangeAspect="1"/>
          </p:cNvPicPr>
          <p:nvPr/>
        </p:nvPicPr>
        <p:blipFill>
          <a:blip r:embed="rId3"/>
          <a:stretch>
            <a:fillRect/>
          </a:stretch>
        </p:blipFill>
        <p:spPr>
          <a:xfrm>
            <a:off x="7725187" y="2543850"/>
            <a:ext cx="4466813" cy="3081671"/>
          </a:xfrm>
          <a:prstGeom prst="rect">
            <a:avLst/>
          </a:prstGeom>
        </p:spPr>
      </p:pic>
    </p:spTree>
    <p:extLst>
      <p:ext uri="{BB962C8B-B14F-4D97-AF65-F5344CB8AC3E}">
        <p14:creationId xmlns:p14="http://schemas.microsoft.com/office/powerpoint/2010/main" val="23024297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81C2-A734-1B4E-92D5-D5005A5EAD00}"/>
              </a:ext>
            </a:extLst>
          </p:cNvPr>
          <p:cNvSpPr>
            <a:spLocks noGrp="1"/>
          </p:cNvSpPr>
          <p:nvPr>
            <p:ph type="title"/>
          </p:nvPr>
        </p:nvSpPr>
        <p:spPr/>
        <p:txBody>
          <a:bodyPr/>
          <a:lstStyle/>
          <a:p>
            <a:r>
              <a:rPr lang="en-US" dirty="0"/>
              <a:t>See you next time!</a:t>
            </a:r>
          </a:p>
        </p:txBody>
      </p:sp>
      <p:sp>
        <p:nvSpPr>
          <p:cNvPr id="4" name="Text Placeholder 3">
            <a:extLst>
              <a:ext uri="{FF2B5EF4-FFF2-40B4-BE49-F238E27FC236}">
                <a16:creationId xmlns:a16="http://schemas.microsoft.com/office/drawing/2014/main" id="{EDC728C3-76EA-494D-9D63-65BF47F3F4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6692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 given your current environment – NO CHANGES ALLOWED</a:t>
            </a:r>
            <a:endParaRPr lang="en-US" dirty="0"/>
          </a:p>
          <a:p>
            <a:r>
              <a:rPr lang="en-US" dirty="0"/>
              <a:t>Follow Work Instructions</a:t>
            </a:r>
          </a:p>
          <a:p>
            <a:r>
              <a:rPr lang="en-US" u="sng" dirty="0"/>
              <a:t>Goal</a:t>
            </a:r>
            <a:r>
              <a:rPr lang="en-US" dirty="0"/>
              <a:t>: “Treat” as many patients as possible in the time given (5 MIN)</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(Paper Sheets)</a:t>
            </a:r>
          </a:p>
          <a:p>
            <a:r>
              <a:rPr lang="en-US" b="1" dirty="0"/>
              <a:t>Dots (Care provided = Work)</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+ 5 MIN</a:t>
            </a:r>
          </a:p>
        </p:txBody>
      </p:sp>
    </p:spTree>
    <p:extLst>
      <p:ext uri="{BB962C8B-B14F-4D97-AF65-F5344CB8AC3E}">
        <p14:creationId xmlns:p14="http://schemas.microsoft.com/office/powerpoint/2010/main" val="2423669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5B84-D49E-CA45-9438-61C54539B4B2}"/>
              </a:ext>
            </a:extLst>
          </p:cNvPr>
          <p:cNvSpPr>
            <a:spLocks noGrp="1"/>
          </p:cNvSpPr>
          <p:nvPr>
            <p:ph type="title"/>
          </p:nvPr>
        </p:nvSpPr>
        <p:spPr/>
        <p:txBody>
          <a:bodyPr/>
          <a:lstStyle/>
          <a:p>
            <a:r>
              <a:rPr lang="en-US" dirty="0"/>
              <a:t>Metrics</a:t>
            </a:r>
          </a:p>
        </p:txBody>
      </p:sp>
      <p:graphicFrame>
        <p:nvGraphicFramePr>
          <p:cNvPr id="4" name="Content Placeholder 3">
            <a:extLst>
              <a:ext uri="{FF2B5EF4-FFF2-40B4-BE49-F238E27FC236}">
                <a16:creationId xmlns:a16="http://schemas.microsoft.com/office/drawing/2014/main" id="{056B28EC-66F8-D548-A160-FC63FD098230}"/>
              </a:ext>
            </a:extLst>
          </p:cNvPr>
          <p:cNvGraphicFramePr>
            <a:graphicFrameLocks noGrp="1"/>
          </p:cNvGraphicFramePr>
          <p:nvPr>
            <p:ph idx="1"/>
            <p:extLst>
              <p:ext uri="{D42A27DB-BD31-4B8C-83A1-F6EECF244321}">
                <p14:modId xmlns:p14="http://schemas.microsoft.com/office/powerpoint/2010/main" val="148974098"/>
              </p:ext>
            </p:extLst>
          </p:nvPr>
        </p:nvGraphicFramePr>
        <p:xfrm>
          <a:off x="838200" y="1825625"/>
          <a:ext cx="10515600" cy="2397760"/>
        </p:xfrm>
        <a:graphic>
          <a:graphicData uri="http://schemas.openxmlformats.org/drawingml/2006/table">
            <a:tbl>
              <a:tblPr firstRow="1" bandRow="1">
                <a:tableStyleId>{5C22544A-7EE6-4342-B048-85BDC9FD1C3A}</a:tableStyleId>
              </a:tblPr>
              <a:tblGrid>
                <a:gridCol w="1158551">
                  <a:extLst>
                    <a:ext uri="{9D8B030D-6E8A-4147-A177-3AD203B41FA5}">
                      <a16:colId xmlns:a16="http://schemas.microsoft.com/office/drawing/2014/main" val="305600398"/>
                    </a:ext>
                  </a:extLst>
                </a:gridCol>
                <a:gridCol w="2799184">
                  <a:extLst>
                    <a:ext uri="{9D8B030D-6E8A-4147-A177-3AD203B41FA5}">
                      <a16:colId xmlns:a16="http://schemas.microsoft.com/office/drawing/2014/main" val="1989326819"/>
                    </a:ext>
                  </a:extLst>
                </a:gridCol>
                <a:gridCol w="2164702">
                  <a:extLst>
                    <a:ext uri="{9D8B030D-6E8A-4147-A177-3AD203B41FA5}">
                      <a16:colId xmlns:a16="http://schemas.microsoft.com/office/drawing/2014/main" val="1232146250"/>
                    </a:ext>
                  </a:extLst>
                </a:gridCol>
                <a:gridCol w="2034073">
                  <a:extLst>
                    <a:ext uri="{9D8B030D-6E8A-4147-A177-3AD203B41FA5}">
                      <a16:colId xmlns:a16="http://schemas.microsoft.com/office/drawing/2014/main" val="361526415"/>
                    </a:ext>
                  </a:extLst>
                </a:gridCol>
                <a:gridCol w="2359090">
                  <a:extLst>
                    <a:ext uri="{9D8B030D-6E8A-4147-A177-3AD203B41FA5}">
                      <a16:colId xmlns:a16="http://schemas.microsoft.com/office/drawing/2014/main" val="37130988"/>
                    </a:ext>
                  </a:extLst>
                </a:gridCol>
              </a:tblGrid>
              <a:tr h="370840">
                <a:tc>
                  <a:txBody>
                    <a:bodyPr/>
                    <a:lstStyle/>
                    <a:p>
                      <a:pPr algn="ctr"/>
                      <a:endParaRPr lang="en-US" dirty="0"/>
                    </a:p>
                    <a:p>
                      <a:pPr algn="ctr"/>
                      <a:r>
                        <a:rPr lang="en-US" dirty="0">
                          <a:solidFill>
                            <a:schemeClr val="tx1"/>
                          </a:solidFill>
                        </a:rPr>
                        <a:t>TEAM</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Patients Treated (Completed)</a:t>
                      </a:r>
                    </a:p>
                    <a:p>
                      <a:pPr algn="ctr"/>
                      <a:endParaRPr lang="en-US" dirty="0"/>
                    </a:p>
                  </a:txBody>
                  <a:tcPr/>
                </a:tc>
                <a:tc>
                  <a:txBody>
                    <a:bodyPr/>
                    <a:lstStyle/>
                    <a:p>
                      <a:pPr algn="ctr"/>
                      <a:r>
                        <a:rPr lang="en-US" dirty="0"/>
                        <a:t># Treated “Correctly”</a:t>
                      </a:r>
                    </a:p>
                  </a:txBody>
                  <a:tcPr/>
                </a:tc>
                <a:tc>
                  <a:txBody>
                    <a:bodyPr/>
                    <a:lstStyle/>
                    <a:p>
                      <a:pPr algn="ctr"/>
                      <a:r>
                        <a:rPr lang="en-US" dirty="0"/>
                        <a:t># Patients in Process</a:t>
                      </a:r>
                    </a:p>
                  </a:txBody>
                  <a:tcPr/>
                </a:tc>
                <a:tc>
                  <a:txBody>
                    <a:bodyPr/>
                    <a:lstStyle/>
                    <a:p>
                      <a:pPr algn="ctr"/>
                      <a:r>
                        <a:rPr lang="en-US" dirty="0"/>
                        <a:t>Time to First Patient Completed</a:t>
                      </a:r>
                    </a:p>
                  </a:txBody>
                  <a:tcPr/>
                </a:tc>
                <a:extLst>
                  <a:ext uri="{0D108BD9-81ED-4DB2-BD59-A6C34878D82A}">
                    <a16:rowId xmlns:a16="http://schemas.microsoft.com/office/drawing/2014/main" val="1662803209"/>
                  </a:ext>
                </a:extLst>
              </a:tr>
              <a:tr h="370840">
                <a:tc>
                  <a:txBody>
                    <a:bodyPr/>
                    <a:lstStyle/>
                    <a:p>
                      <a:pPr algn="ctr"/>
                      <a:r>
                        <a:rPr lang="en-US" dirty="0"/>
                        <a:t>1</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3216631"/>
                  </a:ext>
                </a:extLst>
              </a:tr>
              <a:tr h="370840">
                <a:tc>
                  <a:txBody>
                    <a:bodyPr/>
                    <a:lstStyle/>
                    <a:p>
                      <a:pPr algn="ctr"/>
                      <a:r>
                        <a:rPr lang="en-US" dirty="0"/>
                        <a:t>2</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25045357"/>
                  </a:ext>
                </a:extLst>
              </a:tr>
              <a:tr h="370840">
                <a:tc>
                  <a:txBody>
                    <a:bodyPr/>
                    <a:lstStyle/>
                    <a:p>
                      <a:pPr algn="ctr"/>
                      <a:r>
                        <a:rPr lang="en-US" dirty="0"/>
                        <a:t>3</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9023444"/>
                  </a:ext>
                </a:extLst>
              </a:tr>
              <a:tr h="370840">
                <a:tc>
                  <a:txBody>
                    <a:bodyPr/>
                    <a:lstStyle/>
                    <a:p>
                      <a:endParaRPr lang="en-US" dirty="0"/>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46255858"/>
                  </a:ext>
                </a:extLst>
              </a:tr>
            </a:tbl>
          </a:graphicData>
        </a:graphic>
      </p:graphicFrame>
    </p:spTree>
    <p:extLst>
      <p:ext uri="{BB962C8B-B14F-4D97-AF65-F5344CB8AC3E}">
        <p14:creationId xmlns:p14="http://schemas.microsoft.com/office/powerpoint/2010/main" val="3256937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 given your current environment – NO CHANGES ALLOWED</a:t>
            </a:r>
            <a:endParaRPr lang="en-US" dirty="0"/>
          </a:p>
          <a:p>
            <a:r>
              <a:rPr lang="en-US" dirty="0"/>
              <a:t>Follow Work Instructions</a:t>
            </a:r>
          </a:p>
          <a:p>
            <a:r>
              <a:rPr lang="en-US" u="sng" dirty="0"/>
              <a:t>Goal</a:t>
            </a:r>
            <a:r>
              <a:rPr lang="en-US" dirty="0"/>
              <a:t>: “Treat” as many patients as possible in the time given (5 MIN)</a:t>
            </a:r>
          </a:p>
          <a:p>
            <a:r>
              <a:rPr lang="en-US" b="1" dirty="0"/>
              <a:t>Debrief</a:t>
            </a:r>
            <a:r>
              <a:rPr lang="en-US" dirty="0"/>
              <a:t>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(Paper Sheets)</a:t>
            </a:r>
          </a:p>
          <a:p>
            <a:r>
              <a:rPr lang="en-US" b="1" dirty="0"/>
              <a:t>Dots (Care provided = Work)</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+ 5 MIN</a:t>
            </a:r>
          </a:p>
        </p:txBody>
      </p:sp>
    </p:spTree>
    <p:extLst>
      <p:ext uri="{BB962C8B-B14F-4D97-AF65-F5344CB8AC3E}">
        <p14:creationId xmlns:p14="http://schemas.microsoft.com/office/powerpoint/2010/main" val="24561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Debrief </a:t>
            </a:r>
            <a:r>
              <a:rPr lang="en-US" dirty="0"/>
              <a:t>(Important Part of PD</a:t>
            </a:r>
            <a:r>
              <a:rPr lang="en-US" b="1" dirty="0"/>
              <a:t>S</a:t>
            </a:r>
            <a:r>
              <a:rPr lang="en-US" dirty="0"/>
              <a:t>A)</a:t>
            </a:r>
          </a:p>
        </p:txBody>
      </p:sp>
      <p:sp>
        <p:nvSpPr>
          <p:cNvPr id="3" name="Content Placeholder 2"/>
          <p:cNvSpPr>
            <a:spLocks noGrp="1"/>
          </p:cNvSpPr>
          <p:nvPr>
            <p:ph idx="1"/>
          </p:nvPr>
        </p:nvSpPr>
        <p:spPr/>
        <p:txBody>
          <a:bodyPr/>
          <a:lstStyle/>
          <a:p>
            <a:pPr marL="457200" indent="-457200">
              <a:buFont typeface="+mj-lt"/>
              <a:buAutoNum type="arabicPeriod"/>
            </a:pPr>
            <a:r>
              <a:rPr lang="en-US" sz="2400" dirty="0"/>
              <a:t>How did it feel?</a:t>
            </a:r>
          </a:p>
          <a:p>
            <a:pPr lvl="1">
              <a:buFont typeface="Arial" panose="020B0604020202020204" pitchFamily="34" charset="0"/>
              <a:buChar char="•"/>
            </a:pPr>
            <a:r>
              <a:rPr lang="en-US" sz="2000" dirty="0"/>
              <a:t> to be the triage person? transport person? supply person?</a:t>
            </a:r>
          </a:p>
          <a:p>
            <a:pPr marL="457200" indent="-457200">
              <a:buFont typeface="+mj-lt"/>
              <a:buAutoNum type="arabicPeriod"/>
            </a:pPr>
            <a:r>
              <a:rPr lang="en-US" sz="2400" dirty="0"/>
              <a:t>What was the team work and communication like?</a:t>
            </a:r>
          </a:p>
          <a:p>
            <a:pPr marL="457200" indent="-457200">
              <a:buFont typeface="+mj-lt"/>
              <a:buAutoNum type="arabicPeriod"/>
            </a:pPr>
            <a:r>
              <a:rPr lang="en-US" sz="2400" dirty="0"/>
              <a:t>How do you think the patients felt?</a:t>
            </a:r>
          </a:p>
          <a:p>
            <a:pPr marL="457200" indent="-457200">
              <a:buFont typeface="+mj-lt"/>
              <a:buAutoNum type="arabicPeriod"/>
            </a:pPr>
            <a:r>
              <a:rPr lang="en-US" sz="2400" dirty="0"/>
              <a:t>What about the metrics? </a:t>
            </a:r>
          </a:p>
          <a:p>
            <a:pPr marL="457200" indent="-457200">
              <a:buFont typeface="+mj-lt"/>
              <a:buAutoNum type="arabicPeriod"/>
            </a:pPr>
            <a:r>
              <a:rPr lang="en-US" sz="2400" dirty="0"/>
              <a:t>How did we define Quality?</a:t>
            </a:r>
          </a:p>
          <a:p>
            <a:pPr lvl="1"/>
            <a:r>
              <a:rPr lang="en-US" dirty="0"/>
              <a:t>Anyone notice there were dots outside of the circle?</a:t>
            </a:r>
          </a:p>
          <a:p>
            <a:pPr lvl="1"/>
            <a:r>
              <a:rPr lang="en-US" dirty="0"/>
              <a:t>What did you do when you saw a quality issue? </a:t>
            </a:r>
          </a:p>
          <a:p>
            <a:pPr lvl="1"/>
            <a:r>
              <a:rPr lang="en-US" dirty="0"/>
              <a:t>How was the training and instructions?</a:t>
            </a:r>
          </a:p>
        </p:txBody>
      </p:sp>
      <p:sp>
        <p:nvSpPr>
          <p:cNvPr id="4" name="Slide Number Placeholder 3"/>
          <p:cNvSpPr>
            <a:spLocks noGrp="1"/>
          </p:cNvSpPr>
          <p:nvPr>
            <p:ph type="sldNum" sz="quarter" idx="12"/>
          </p:nvPr>
        </p:nvSpPr>
        <p:spPr/>
        <p:txBody>
          <a:bodyPr/>
          <a:lstStyle/>
          <a:p>
            <a:fld id="{BF06CDC8-E48A-4B8F-8EEA-3F2EAAA56879}" type="slidenum">
              <a:rPr lang="en-US" smtClean="0"/>
              <a:t>15</a:t>
            </a:fld>
            <a:endParaRPr lang="en-US" dirty="0"/>
          </a:p>
        </p:txBody>
      </p:sp>
      <p:grpSp>
        <p:nvGrpSpPr>
          <p:cNvPr id="5" name="Group 4"/>
          <p:cNvGrpSpPr>
            <a:grpSpLocks noChangeAspect="1"/>
          </p:cNvGrpSpPr>
          <p:nvPr/>
        </p:nvGrpSpPr>
        <p:grpSpPr>
          <a:xfrm>
            <a:off x="9251682" y="684440"/>
            <a:ext cx="2399698" cy="2392386"/>
            <a:chOff x="2846388" y="2100263"/>
            <a:chExt cx="3125787" cy="3116262"/>
          </a:xfrm>
        </p:grpSpPr>
        <p:sp>
          <p:nvSpPr>
            <p:cNvPr id="6" name="Arc 5"/>
            <p:cNvSpPr/>
            <p:nvPr/>
          </p:nvSpPr>
          <p:spPr>
            <a:xfrm>
              <a:off x="2867025" y="2111375"/>
              <a:ext cx="3105150" cy="3105150"/>
            </a:xfrm>
            <a:prstGeom prst="arc">
              <a:avLst>
                <a:gd name="adj1" fmla="val 214432"/>
                <a:gd name="adj2" fmla="val 5171035"/>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solidFill>
                  <a:srgbClr val="FE6D00"/>
                </a:solidFill>
              </a:endParaRPr>
            </a:p>
          </p:txBody>
        </p:sp>
        <p:grpSp>
          <p:nvGrpSpPr>
            <p:cNvPr id="7" name="Group 6"/>
            <p:cNvGrpSpPr/>
            <p:nvPr/>
          </p:nvGrpSpPr>
          <p:grpSpPr>
            <a:xfrm>
              <a:off x="2846388" y="2100263"/>
              <a:ext cx="3116262" cy="3106737"/>
              <a:chOff x="2846388" y="2100263"/>
              <a:chExt cx="3116262" cy="3106737"/>
            </a:xfrm>
          </p:grpSpPr>
          <p:sp>
            <p:nvSpPr>
              <p:cNvPr id="8" name="Arc 7"/>
              <p:cNvSpPr/>
              <p:nvPr/>
            </p:nvSpPr>
            <p:spPr>
              <a:xfrm>
                <a:off x="2846388" y="2100263"/>
                <a:ext cx="3103562" cy="3105150"/>
              </a:xfrm>
              <a:prstGeom prst="arc">
                <a:avLst>
                  <a:gd name="adj1" fmla="val 10886544"/>
                  <a:gd name="adj2" fmla="val 1613998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p>
            </p:txBody>
          </p:sp>
          <p:cxnSp>
            <p:nvCxnSpPr>
              <p:cNvPr id="9" name="Straight Connector 8"/>
              <p:cNvCxnSpPr/>
              <p:nvPr/>
            </p:nvCxnSpPr>
            <p:spPr>
              <a:xfrm>
                <a:off x="4398963" y="2276475"/>
                <a:ext cx="0" cy="275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01975" y="3652838"/>
                <a:ext cx="2592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2857500" y="2101850"/>
                <a:ext cx="3105150" cy="3105150"/>
              </a:xfrm>
              <a:prstGeom prst="arc">
                <a:avLst>
                  <a:gd name="adj1" fmla="val 16513578"/>
                  <a:gd name="adj2" fmla="val 2154581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p>
            </p:txBody>
          </p:sp>
          <p:sp>
            <p:nvSpPr>
              <p:cNvPr id="12" name="Arc 11"/>
              <p:cNvSpPr/>
              <p:nvPr/>
            </p:nvSpPr>
            <p:spPr>
              <a:xfrm>
                <a:off x="2857500" y="2101850"/>
                <a:ext cx="3105150" cy="3105150"/>
              </a:xfrm>
              <a:prstGeom prst="arc">
                <a:avLst>
                  <a:gd name="adj1" fmla="val 5616508"/>
                  <a:gd name="adj2" fmla="val 10650617"/>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p>
            </p:txBody>
          </p:sp>
          <p:sp>
            <p:nvSpPr>
              <p:cNvPr id="13" name="TextBox 9"/>
              <p:cNvSpPr txBox="1">
                <a:spLocks noChangeArrowheads="1"/>
              </p:cNvSpPr>
              <p:nvPr/>
            </p:nvSpPr>
            <p:spPr bwMode="auto">
              <a:xfrm>
                <a:off x="3438526" y="2903537"/>
                <a:ext cx="775078" cy="601353"/>
              </a:xfrm>
              <a:prstGeom prst="rect">
                <a:avLst/>
              </a:prstGeom>
              <a:noFill/>
              <a:ln w="9525">
                <a:noFill/>
                <a:miter lim="800000"/>
                <a:headEnd/>
                <a:tailEnd/>
              </a:ln>
            </p:spPr>
            <p:txBody>
              <a:bodyPr wrap="none">
                <a:spAutoFit/>
              </a:bodyPr>
              <a:lstStyle/>
              <a:p>
                <a:r>
                  <a:rPr lang="en-US" sz="2400" dirty="0"/>
                  <a:t>Act</a:t>
                </a:r>
              </a:p>
            </p:txBody>
          </p:sp>
          <p:sp>
            <p:nvSpPr>
              <p:cNvPr id="14" name="TextBox 35"/>
              <p:cNvSpPr txBox="1">
                <a:spLocks noChangeArrowheads="1"/>
              </p:cNvSpPr>
              <p:nvPr/>
            </p:nvSpPr>
            <p:spPr bwMode="auto">
              <a:xfrm>
                <a:off x="4684712" y="2903537"/>
                <a:ext cx="942120" cy="601353"/>
              </a:xfrm>
              <a:prstGeom prst="rect">
                <a:avLst/>
              </a:prstGeom>
              <a:noFill/>
              <a:ln w="9525">
                <a:noFill/>
                <a:miter lim="800000"/>
                <a:headEnd/>
                <a:tailEnd/>
              </a:ln>
            </p:spPr>
            <p:txBody>
              <a:bodyPr wrap="none">
                <a:spAutoFit/>
              </a:bodyPr>
              <a:lstStyle/>
              <a:p>
                <a:r>
                  <a:rPr lang="en-US" sz="2400" dirty="0"/>
                  <a:t>Plan</a:t>
                </a:r>
              </a:p>
            </p:txBody>
          </p:sp>
          <p:sp>
            <p:nvSpPr>
              <p:cNvPr id="15" name="TextBox 36"/>
              <p:cNvSpPr txBox="1">
                <a:spLocks noChangeArrowheads="1"/>
              </p:cNvSpPr>
              <p:nvPr/>
            </p:nvSpPr>
            <p:spPr bwMode="auto">
              <a:xfrm>
                <a:off x="3128132" y="3949700"/>
                <a:ext cx="1190596" cy="601353"/>
              </a:xfrm>
              <a:prstGeom prst="rect">
                <a:avLst/>
              </a:prstGeom>
              <a:noFill/>
              <a:ln w="9525">
                <a:noFill/>
                <a:miter lim="800000"/>
                <a:headEnd/>
                <a:tailEnd/>
              </a:ln>
            </p:spPr>
            <p:txBody>
              <a:bodyPr wrap="none">
                <a:spAutoFit/>
              </a:bodyPr>
              <a:lstStyle/>
              <a:p>
                <a:r>
                  <a:rPr lang="en-US" sz="2400" b="1" dirty="0"/>
                  <a:t>Study</a:t>
                </a:r>
              </a:p>
            </p:txBody>
          </p:sp>
          <p:sp>
            <p:nvSpPr>
              <p:cNvPr id="16" name="TextBox 37"/>
              <p:cNvSpPr txBox="1">
                <a:spLocks noChangeArrowheads="1"/>
              </p:cNvSpPr>
              <p:nvPr/>
            </p:nvSpPr>
            <p:spPr bwMode="auto">
              <a:xfrm>
                <a:off x="4835525" y="3949700"/>
                <a:ext cx="697821" cy="601353"/>
              </a:xfrm>
              <a:prstGeom prst="rect">
                <a:avLst/>
              </a:prstGeom>
              <a:noFill/>
              <a:ln w="9525">
                <a:noFill/>
                <a:miter lim="800000"/>
                <a:headEnd/>
                <a:tailEnd/>
              </a:ln>
            </p:spPr>
            <p:txBody>
              <a:bodyPr wrap="none">
                <a:spAutoFit/>
              </a:bodyPr>
              <a:lstStyle/>
              <a:p>
                <a:r>
                  <a:rPr lang="en-US" sz="2400" dirty="0"/>
                  <a:t>Do</a:t>
                </a:r>
              </a:p>
            </p:txBody>
          </p:sp>
        </p:grpSp>
      </p:grpSp>
    </p:spTree>
    <p:extLst>
      <p:ext uri="{BB962C8B-B14F-4D97-AF65-F5344CB8AC3E}">
        <p14:creationId xmlns:p14="http://schemas.microsoft.com/office/powerpoint/2010/main" val="22843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C22B-5F7A-9842-BBFE-5AF0099268B0}"/>
              </a:ext>
            </a:extLst>
          </p:cNvPr>
          <p:cNvSpPr>
            <a:spLocks noGrp="1"/>
          </p:cNvSpPr>
          <p:nvPr>
            <p:ph type="title"/>
          </p:nvPr>
        </p:nvSpPr>
        <p:spPr/>
        <p:txBody>
          <a:bodyPr/>
          <a:lstStyle/>
          <a:p>
            <a:r>
              <a:rPr lang="en-US" dirty="0"/>
              <a:t>STUDY</a:t>
            </a:r>
          </a:p>
        </p:txBody>
      </p:sp>
      <p:sp>
        <p:nvSpPr>
          <p:cNvPr id="3" name="Content Placeholder 2">
            <a:extLst>
              <a:ext uri="{FF2B5EF4-FFF2-40B4-BE49-F238E27FC236}">
                <a16:creationId xmlns:a16="http://schemas.microsoft.com/office/drawing/2014/main" id="{44BBAA87-6F6C-BE4B-B68B-DE364CE24B15}"/>
              </a:ext>
            </a:extLst>
          </p:cNvPr>
          <p:cNvSpPr>
            <a:spLocks noGrp="1"/>
          </p:cNvSpPr>
          <p:nvPr>
            <p:ph idx="1"/>
          </p:nvPr>
        </p:nvSpPr>
        <p:spPr/>
        <p:txBody>
          <a:bodyPr/>
          <a:lstStyle/>
          <a:p>
            <a:r>
              <a:rPr lang="en-US" sz="3200" dirty="0"/>
              <a:t>This simulation will be repeated at the end of the day.  The tools covered today will help you improve your process for a better patient outcome.</a:t>
            </a:r>
          </a:p>
          <a:p>
            <a:r>
              <a:rPr lang="en-US" sz="3200" dirty="0"/>
              <a:t>What will you do for your next PDSA?</a:t>
            </a:r>
          </a:p>
          <a:p>
            <a:pPr lvl="1"/>
            <a:r>
              <a:rPr lang="en-US" sz="2800" dirty="0"/>
              <a:t>What are three options, based on the IHI courses, for your next PDSA?</a:t>
            </a:r>
          </a:p>
          <a:p>
            <a:endParaRPr lang="en-US" dirty="0"/>
          </a:p>
        </p:txBody>
      </p:sp>
    </p:spTree>
    <p:extLst>
      <p:ext uri="{BB962C8B-B14F-4D97-AF65-F5344CB8AC3E}">
        <p14:creationId xmlns:p14="http://schemas.microsoft.com/office/powerpoint/2010/main" val="390629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49775" y="335280"/>
          <a:ext cx="10515600" cy="6278880"/>
        </p:xfrm>
        <a:graphic>
          <a:graphicData uri="http://schemas.openxmlformats.org/drawingml/2006/table">
            <a:tbl>
              <a:tblPr firstRow="1" bandRow="1">
                <a:tableStyleId>{5C22544A-7EE6-4342-B048-85BDC9FD1C3A}</a:tableStyleId>
              </a:tblPr>
              <a:tblGrid>
                <a:gridCol w="1106347">
                  <a:extLst>
                    <a:ext uri="{9D8B030D-6E8A-4147-A177-3AD203B41FA5}">
                      <a16:colId xmlns:a16="http://schemas.microsoft.com/office/drawing/2014/main" val="20000"/>
                    </a:ext>
                  </a:extLst>
                </a:gridCol>
                <a:gridCol w="1782501">
                  <a:extLst>
                    <a:ext uri="{9D8B030D-6E8A-4147-A177-3AD203B41FA5}">
                      <a16:colId xmlns:a16="http://schemas.microsoft.com/office/drawing/2014/main" val="20001"/>
                    </a:ext>
                  </a:extLst>
                </a:gridCol>
                <a:gridCol w="2083443">
                  <a:extLst>
                    <a:ext uri="{9D8B030D-6E8A-4147-A177-3AD203B41FA5}">
                      <a16:colId xmlns:a16="http://schemas.microsoft.com/office/drawing/2014/main" val="20002"/>
                    </a:ext>
                  </a:extLst>
                </a:gridCol>
                <a:gridCol w="1886673">
                  <a:extLst>
                    <a:ext uri="{9D8B030D-6E8A-4147-A177-3AD203B41FA5}">
                      <a16:colId xmlns:a16="http://schemas.microsoft.com/office/drawing/2014/main" val="20003"/>
                    </a:ext>
                  </a:extLst>
                </a:gridCol>
                <a:gridCol w="1904036">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ctr"/>
                      <a:r>
                        <a:rPr lang="en-US" sz="1600" dirty="0">
                          <a:solidFill>
                            <a:schemeClr val="tx1"/>
                          </a:solidFill>
                        </a:rPr>
                        <a:t>SESSION</a:t>
                      </a:r>
                    </a:p>
                  </a:txBody>
                  <a:tcPr/>
                </a:tc>
                <a:tc>
                  <a:txBody>
                    <a:bodyPr/>
                    <a:lstStyle/>
                    <a:p>
                      <a:pPr algn="ctr"/>
                      <a:r>
                        <a:rPr lang="en-US" sz="1600" dirty="0"/>
                        <a:t>Introductory</a:t>
                      </a:r>
                      <a:r>
                        <a:rPr lang="en-US" sz="1600" baseline="0" dirty="0"/>
                        <a:t> Webinar</a:t>
                      </a:r>
                      <a:endParaRPr lang="en-US" sz="1600" dirty="0"/>
                    </a:p>
                  </a:txBody>
                  <a:tcPr/>
                </a:tc>
                <a:tc>
                  <a:txBody>
                    <a:bodyPr/>
                    <a:lstStyle/>
                    <a:p>
                      <a:pPr algn="ctr"/>
                      <a:r>
                        <a:rPr lang="en-US" sz="1600" dirty="0"/>
                        <a:t>Smart Start: </a:t>
                      </a:r>
                    </a:p>
                    <a:p>
                      <a:pPr algn="ctr"/>
                      <a:r>
                        <a:rPr lang="en-US" sz="1600" dirty="0"/>
                        <a:t>2-Day On-Site</a:t>
                      </a:r>
                    </a:p>
                  </a:txBody>
                  <a:tcPr/>
                </a:tc>
                <a:tc>
                  <a:txBody>
                    <a:bodyPr/>
                    <a:lstStyle/>
                    <a:p>
                      <a:pPr algn="ctr"/>
                      <a:r>
                        <a:rPr lang="en-US" sz="1600" dirty="0"/>
                        <a:t>Learning Session #1</a:t>
                      </a:r>
                    </a:p>
                  </a:txBody>
                  <a:tcPr/>
                </a:tc>
                <a:tc>
                  <a:txBody>
                    <a:bodyPr/>
                    <a:lstStyle/>
                    <a:p>
                      <a:pPr algn="ctr"/>
                      <a:r>
                        <a:rPr lang="en-US" sz="1600" dirty="0"/>
                        <a:t>Learning Session #2</a:t>
                      </a:r>
                    </a:p>
                  </a:txBody>
                  <a:tcPr/>
                </a:tc>
                <a:tc>
                  <a:txBody>
                    <a:bodyPr/>
                    <a:lstStyle/>
                    <a:p>
                      <a:pPr algn="ctr"/>
                      <a:r>
                        <a:rPr lang="en-US" sz="1600" dirty="0"/>
                        <a:t>Learning Session #3</a:t>
                      </a:r>
                    </a:p>
                  </a:txBody>
                  <a:tcPr/>
                </a:tc>
                <a:extLst>
                  <a:ext uri="{0D108BD9-81ED-4DB2-BD59-A6C34878D82A}">
                    <a16:rowId xmlns:a16="http://schemas.microsoft.com/office/drawing/2014/main" val="10000"/>
                  </a:ext>
                </a:extLst>
              </a:tr>
              <a:tr h="370840">
                <a:tc>
                  <a:txBody>
                    <a:bodyPr/>
                    <a:lstStyle/>
                    <a:p>
                      <a:r>
                        <a:rPr lang="en-US" sz="1600" b="1" dirty="0"/>
                        <a:t>CONTENT</a:t>
                      </a:r>
                    </a:p>
                  </a:txBody>
                  <a:tcPr/>
                </a:tc>
                <a:tc>
                  <a:txBody>
                    <a:bodyPr/>
                    <a:lstStyle/>
                    <a:p>
                      <a:r>
                        <a:rPr lang="en-US" sz="1600" b="1" dirty="0"/>
                        <a:t>Quality Improvement Primer </a:t>
                      </a:r>
                      <a:r>
                        <a:rPr lang="en-US" sz="1600" dirty="0"/>
                        <a:t>- </a:t>
                      </a:r>
                    </a:p>
                    <a:p>
                      <a:pPr marL="285750" indent="-285750">
                        <a:buFont typeface="Arial" charset="0"/>
                        <a:buChar char="•"/>
                      </a:pPr>
                      <a:r>
                        <a:rPr lang="en-US" sz="1600" dirty="0"/>
                        <a:t>Guiding Principles</a:t>
                      </a:r>
                    </a:p>
                    <a:p>
                      <a:pPr marL="285750" indent="-285750">
                        <a:buFont typeface="Arial" charset="0"/>
                        <a:buChar char="•"/>
                      </a:pPr>
                      <a:r>
                        <a:rPr lang="en-US" sz="1600" dirty="0"/>
                        <a:t>DMAIC</a:t>
                      </a:r>
                    </a:p>
                    <a:p>
                      <a:pPr marL="285750" indent="-285750">
                        <a:buFont typeface="Arial" charset="0"/>
                        <a:buChar char="•"/>
                      </a:pPr>
                      <a:r>
                        <a:rPr lang="en-US" sz="1600" dirty="0"/>
                        <a:t>Model for Improvement</a:t>
                      </a:r>
                    </a:p>
                    <a:p>
                      <a:pPr marL="285750" indent="-285750">
                        <a:buFont typeface="Arial" charset="0"/>
                        <a:buChar char="•"/>
                      </a:pPr>
                      <a:endParaRPr lang="en-US" sz="1600" dirty="0"/>
                    </a:p>
                    <a:p>
                      <a:r>
                        <a:rPr lang="en-US" sz="1600" b="1" dirty="0"/>
                        <a:t>Data/</a:t>
                      </a:r>
                      <a:r>
                        <a:rPr lang="en-US" sz="1600" b="1" baseline="0" dirty="0"/>
                        <a:t> </a:t>
                      </a:r>
                      <a:r>
                        <a:rPr lang="en-US" sz="1600" b="1" dirty="0"/>
                        <a:t>Measurement Overview</a:t>
                      </a:r>
                    </a:p>
                    <a:p>
                      <a:endParaRPr lang="en-US" sz="1600" b="1" dirty="0"/>
                    </a:p>
                    <a:p>
                      <a:r>
                        <a:rPr lang="en-US" sz="1600" b="1" dirty="0"/>
                        <a:t>Stakeholder Analysis</a:t>
                      </a:r>
                    </a:p>
                    <a:p>
                      <a:endParaRPr lang="en-US" sz="1600" b="1" dirty="0"/>
                    </a:p>
                    <a:p>
                      <a:r>
                        <a:rPr lang="en-US" sz="1600" b="1" dirty="0"/>
                        <a:t>Team Formation</a:t>
                      </a:r>
                    </a:p>
                    <a:p>
                      <a:endParaRPr lang="en-US" sz="1600" b="1" dirty="0"/>
                    </a:p>
                    <a:p>
                      <a:r>
                        <a:rPr lang="en-US" sz="1600" b="1" dirty="0"/>
                        <a:t>Planning for Smart Start / Process Mapping</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DEFINE / MEASURE</a:t>
                      </a:r>
                    </a:p>
                    <a:p>
                      <a:r>
                        <a:rPr lang="en-US" sz="1600" b="1" dirty="0"/>
                        <a:t>Process Mapping</a:t>
                      </a:r>
                    </a:p>
                    <a:p>
                      <a:endParaRPr lang="en-US" sz="1600" b="0" dirty="0"/>
                    </a:p>
                    <a:p>
                      <a:r>
                        <a:rPr lang="en-US" sz="1600" b="1" dirty="0"/>
                        <a:t>Brainstorming / Affinity Diagram</a:t>
                      </a:r>
                    </a:p>
                    <a:p>
                      <a:endParaRPr lang="en-US" sz="1600" b="1" dirty="0"/>
                    </a:p>
                    <a:p>
                      <a:r>
                        <a:rPr lang="en-US" sz="1600" b="1" dirty="0"/>
                        <a:t>Prioritize Opportunities for Improvement (OFIs)</a:t>
                      </a:r>
                    </a:p>
                    <a:p>
                      <a:pPr marL="285750" indent="-285750">
                        <a:buFont typeface="Arial" charset="0"/>
                        <a:buChar char="•"/>
                      </a:pPr>
                      <a:r>
                        <a:rPr lang="en-US" sz="1600" dirty="0"/>
                        <a:t>Impact/Effort Grid</a:t>
                      </a:r>
                    </a:p>
                    <a:p>
                      <a:pPr marL="285750" indent="-285750">
                        <a:buFont typeface="Arial" charset="0"/>
                        <a:buChar char="•"/>
                      </a:pPr>
                      <a:endParaRPr lang="en-US" sz="1600" dirty="0"/>
                    </a:p>
                    <a:p>
                      <a:r>
                        <a:rPr lang="en-US" sz="1600" b="1" dirty="0"/>
                        <a:t>Project Outline</a:t>
                      </a:r>
                      <a:endParaRPr lang="en-US" sz="1600" b="1" baseline="0" dirty="0"/>
                    </a:p>
                    <a:p>
                      <a:pPr marL="285750" indent="-285750">
                        <a:buFont typeface="Arial" charset="0"/>
                        <a:buChar char="•"/>
                      </a:pPr>
                      <a:r>
                        <a:rPr lang="en-US" sz="1600" dirty="0"/>
                        <a:t>Problem Statement</a:t>
                      </a:r>
                      <a:r>
                        <a:rPr lang="en-US" sz="1600" baseline="0" dirty="0"/>
                        <a:t> </a:t>
                      </a:r>
                    </a:p>
                    <a:p>
                      <a:pPr marL="285750" indent="-285750">
                        <a:buFont typeface="Arial" charset="0"/>
                        <a:buChar char="•"/>
                      </a:pPr>
                      <a:r>
                        <a:rPr lang="en-US" sz="1600" dirty="0"/>
                        <a:t>Scope</a:t>
                      </a:r>
                    </a:p>
                    <a:p>
                      <a:pPr marL="285750" indent="-285750">
                        <a:buFont typeface="Arial" charset="0"/>
                        <a:buChar char="•"/>
                      </a:pPr>
                      <a:r>
                        <a:rPr lang="en-US" sz="1600" dirty="0"/>
                        <a:t>Aim Statement / Metric</a:t>
                      </a:r>
                    </a:p>
                    <a:p>
                      <a:endParaRPr lang="en-US" sz="1600" b="1" dirty="0"/>
                    </a:p>
                    <a:p>
                      <a:r>
                        <a:rPr lang="en-US" sz="1600" b="1" dirty="0"/>
                        <a:t>Elevator Speech</a:t>
                      </a:r>
                    </a:p>
                    <a:p>
                      <a:endParaRPr lang="en-US" sz="1600" b="1" dirty="0"/>
                    </a:p>
                    <a:p>
                      <a:r>
                        <a:rPr lang="en-US" sz="1600" b="1" dirty="0"/>
                        <a:t>Action Plan</a:t>
                      </a:r>
                    </a:p>
                    <a:p>
                      <a:endParaRPr lang="en-US" sz="1600" b="1" dirty="0"/>
                    </a:p>
                    <a:p>
                      <a:r>
                        <a:rPr lang="en-US" sz="1600" b="1" dirty="0"/>
                        <a:t>Communication Plan</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Quality</a:t>
                      </a:r>
                      <a:r>
                        <a:rPr lang="en-US" sz="1600" b="1" baseline="0" dirty="0"/>
                        <a:t> Improvement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Review Smart Start Outputs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PDCA Overview</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Project</a:t>
                      </a:r>
                      <a:r>
                        <a:rPr lang="en-US" sz="1600" b="1" baseline="0" dirty="0">
                          <a:solidFill>
                            <a:schemeClr val="tx1"/>
                          </a:solidFill>
                        </a:rPr>
                        <a:t> </a:t>
                      </a:r>
                      <a:r>
                        <a:rPr lang="en-US" sz="1600" b="1" dirty="0">
                          <a:solidFill>
                            <a:schemeClr val="tx1"/>
                          </a:solidFill>
                        </a:rPr>
                        <a:t>Mgmt.</a:t>
                      </a:r>
                    </a:p>
                    <a:p>
                      <a:endParaRPr lang="en-US" sz="1600" b="1" dirty="0">
                        <a:solidFill>
                          <a:schemeClr val="tx1"/>
                        </a:solidFill>
                      </a:endParaRPr>
                    </a:p>
                    <a:p>
                      <a:r>
                        <a:rPr lang="en-US" sz="1600" b="1" dirty="0">
                          <a:solidFill>
                            <a:schemeClr val="tx1"/>
                          </a:solidFill>
                        </a:rPr>
                        <a:t>Change Mgmt.</a:t>
                      </a:r>
                    </a:p>
                    <a:p>
                      <a:endParaRPr lang="en-US" sz="1600" b="1" dirty="0"/>
                    </a:p>
                    <a:p>
                      <a:r>
                        <a:rPr lang="en-US" sz="1600" b="1" dirty="0">
                          <a:solidFill>
                            <a:schemeClr val="tx1"/>
                          </a:solidFill>
                        </a:rPr>
                        <a:t>Voice of Customer</a:t>
                      </a:r>
                    </a:p>
                    <a:p>
                      <a:endParaRPr lang="en-US" sz="1600" b="1" dirty="0">
                        <a:solidFill>
                          <a:schemeClr val="tx1"/>
                        </a:solidFill>
                      </a:endParaRPr>
                    </a:p>
                    <a:p>
                      <a:r>
                        <a:rPr lang="en-US" sz="1600" b="1" dirty="0">
                          <a:solidFill>
                            <a:schemeClr val="tx1"/>
                          </a:solidFill>
                        </a:rPr>
                        <a:t>Critical to Quality</a:t>
                      </a:r>
                    </a:p>
                    <a:p>
                      <a:endParaRPr lang="en-US" sz="16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Data/Measurement</a:t>
                      </a:r>
                      <a:endParaRPr lang="en-US" sz="1600" b="1" dirty="0">
                        <a:solidFill>
                          <a:schemeClr val="tx1"/>
                        </a:solidFill>
                      </a:endParaRPr>
                    </a:p>
                    <a:p>
                      <a:endParaRPr lang="en-US" sz="1600" b="1" dirty="0">
                        <a:solidFill>
                          <a:srgbClr val="FF0000"/>
                        </a:solidFill>
                      </a:endParaRPr>
                    </a:p>
                    <a:p>
                      <a:r>
                        <a:rPr lang="en-US" sz="1600" b="1" dirty="0">
                          <a:solidFill>
                            <a:srgbClr val="FF0000"/>
                          </a:solidFill>
                        </a:rPr>
                        <a:t>ANALYZE</a:t>
                      </a:r>
                      <a:r>
                        <a:rPr lang="en-US" sz="1600" b="1" dirty="0"/>
                        <a:t> </a:t>
                      </a:r>
                    </a:p>
                    <a:p>
                      <a:r>
                        <a:rPr lang="en-US" sz="1600" b="1" dirty="0"/>
                        <a:t>5</a:t>
                      </a:r>
                      <a:r>
                        <a:rPr lang="en-US" sz="1600" b="1" baseline="0" dirty="0"/>
                        <a:t> Whys, Cause &amp; Effect Diagram, Pareto</a:t>
                      </a:r>
                      <a:r>
                        <a:rPr lang="en-US" sz="1600" dirty="0"/>
                        <a:t> </a:t>
                      </a:r>
                      <a:r>
                        <a:rPr lang="en-US" sz="1600" b="1" dirty="0"/>
                        <a:t>Diagram, Spaghetti Diagram, Run Charts/Control Charts</a:t>
                      </a:r>
                    </a:p>
                  </a:txBody>
                  <a:tcPr/>
                </a:tc>
                <a:tc>
                  <a:txBody>
                    <a:bodyPr/>
                    <a:lstStyle/>
                    <a:p>
                      <a:r>
                        <a:rPr lang="en-US" sz="1600" b="1" dirty="0">
                          <a:solidFill>
                            <a:srgbClr val="FF0000"/>
                          </a:solidFill>
                        </a:rPr>
                        <a:t>IMPROVE</a:t>
                      </a:r>
                      <a:r>
                        <a:rPr lang="en-US" sz="1600" dirty="0"/>
                        <a:t> </a:t>
                      </a:r>
                      <a:r>
                        <a:rPr lang="en-US" sz="1600" b="1" dirty="0"/>
                        <a:t>Simulation</a:t>
                      </a:r>
                      <a:endParaRPr lang="en-US" sz="1600" b="0" dirty="0"/>
                    </a:p>
                    <a:p>
                      <a:pPr marL="285750" indent="-285750">
                        <a:buFont typeface="Arial" charset="0"/>
                        <a:buChar char="•"/>
                      </a:pPr>
                      <a:r>
                        <a:rPr lang="en-US" sz="1600" dirty="0"/>
                        <a:t>Before/After</a:t>
                      </a:r>
                    </a:p>
                    <a:p>
                      <a:endParaRPr lang="en-US" sz="1600" b="1" dirty="0"/>
                    </a:p>
                    <a:p>
                      <a:r>
                        <a:rPr lang="en-US" sz="1600" b="1" dirty="0"/>
                        <a:t>PDCA / Small Test of Change</a:t>
                      </a:r>
                    </a:p>
                    <a:p>
                      <a:endParaRPr lang="en-US" sz="1600" b="1" dirty="0"/>
                    </a:p>
                    <a:p>
                      <a:r>
                        <a:rPr lang="en-US" sz="1600" b="1" dirty="0">
                          <a:solidFill>
                            <a:schemeClr val="tx1"/>
                          </a:solidFill>
                        </a:rPr>
                        <a:t>Lean</a:t>
                      </a:r>
                    </a:p>
                    <a:p>
                      <a:pPr marL="285750" indent="-285750">
                        <a:buFont typeface="Arial" charset="0"/>
                        <a:buChar char="•"/>
                      </a:pPr>
                      <a:r>
                        <a:rPr lang="en-US" sz="1600" b="0" dirty="0">
                          <a:solidFill>
                            <a:schemeClr val="tx1"/>
                          </a:solidFill>
                        </a:rPr>
                        <a:t>5S</a:t>
                      </a:r>
                      <a:endParaRPr lang="en-US" sz="1600" b="0" dirty="0"/>
                    </a:p>
                    <a:p>
                      <a:pPr marL="285750" indent="-285750">
                        <a:buFont typeface="Arial" charset="0"/>
                        <a:buChar char="•"/>
                      </a:pPr>
                      <a:r>
                        <a:rPr lang="en-US" sz="1600" b="0" dirty="0"/>
                        <a:t>Visual Management</a:t>
                      </a:r>
                    </a:p>
                    <a:p>
                      <a:pPr marL="285750" indent="-285750">
                        <a:buFont typeface="Arial" charset="0"/>
                        <a:buChar char="•"/>
                      </a:pPr>
                      <a:r>
                        <a:rPr lang="en-US" sz="1600" b="0" dirty="0"/>
                        <a:t>Physical Layout</a:t>
                      </a:r>
                    </a:p>
                    <a:p>
                      <a:endParaRPr lang="en-US" sz="1600" b="1" dirty="0">
                        <a:solidFill>
                          <a:schemeClr val="tx1"/>
                        </a:solidFill>
                      </a:endParaRPr>
                    </a:p>
                    <a:p>
                      <a:r>
                        <a:rPr lang="en-US" sz="1600" b="1" dirty="0">
                          <a:solidFill>
                            <a:schemeClr val="tx1"/>
                          </a:solidFill>
                        </a:rPr>
                        <a:t>Standardized Work</a:t>
                      </a:r>
                    </a:p>
                    <a:p>
                      <a:endParaRPr lang="en-US" sz="1600" b="1" dirty="0">
                        <a:solidFill>
                          <a:schemeClr val="tx1"/>
                        </a:solidFill>
                      </a:endParaRPr>
                    </a:p>
                    <a:p>
                      <a:r>
                        <a:rPr lang="en-US" sz="1600" b="1" dirty="0">
                          <a:solidFill>
                            <a:schemeClr val="tx1"/>
                          </a:solidFill>
                        </a:rPr>
                        <a:t>Future State Process Map</a:t>
                      </a:r>
                    </a:p>
                    <a:p>
                      <a:endParaRPr lang="en-US" sz="1600" b="1" dirty="0">
                        <a:solidFill>
                          <a:schemeClr val="tx1"/>
                        </a:solidFill>
                      </a:endParaRPr>
                    </a:p>
                    <a:p>
                      <a:r>
                        <a:rPr lang="en-US" sz="1600" b="1" dirty="0">
                          <a:solidFill>
                            <a:schemeClr val="tx1"/>
                          </a:solidFill>
                        </a:rPr>
                        <a:t>Data Display</a:t>
                      </a:r>
                    </a:p>
                    <a:p>
                      <a:endParaRPr lang="en-US" sz="1600" dirty="0"/>
                    </a:p>
                  </a:txBody>
                  <a:tcPr/>
                </a:tc>
                <a:tc>
                  <a:txBody>
                    <a:bodyPr/>
                    <a:lstStyle/>
                    <a:p>
                      <a:r>
                        <a:rPr lang="en-US" sz="1600" b="1" dirty="0">
                          <a:solidFill>
                            <a:srgbClr val="FF0000"/>
                          </a:solidFill>
                        </a:rPr>
                        <a:t>CONTROL</a:t>
                      </a:r>
                    </a:p>
                    <a:p>
                      <a:r>
                        <a:rPr lang="en-US" sz="1600" b="1" dirty="0"/>
                        <a:t>Process Owner Transfer</a:t>
                      </a:r>
                    </a:p>
                    <a:p>
                      <a:endParaRPr lang="en-US" sz="1600" dirty="0"/>
                    </a:p>
                    <a:p>
                      <a:r>
                        <a:rPr lang="en-US" sz="1600" b="1" dirty="0"/>
                        <a:t>Control Plan</a:t>
                      </a:r>
                    </a:p>
                    <a:p>
                      <a:endParaRPr lang="en-US" sz="1600" dirty="0"/>
                    </a:p>
                    <a:p>
                      <a:r>
                        <a:rPr lang="en-US" sz="1600" b="1" dirty="0"/>
                        <a:t>Result Communication</a:t>
                      </a:r>
                    </a:p>
                    <a:p>
                      <a:pPr marL="285750" indent="-285750">
                        <a:buFont typeface="Arial" charset="0"/>
                        <a:buChar char="•"/>
                      </a:pPr>
                      <a:r>
                        <a:rPr lang="en-US" sz="1600" dirty="0"/>
                        <a:t>Final Report</a:t>
                      </a:r>
                      <a:endParaRPr lang="en-US" sz="1600" baseline="0" dirty="0"/>
                    </a:p>
                    <a:p>
                      <a:pPr marL="285750" indent="-285750">
                        <a:buFont typeface="Arial" charset="0"/>
                        <a:buChar char="•"/>
                      </a:pPr>
                      <a:r>
                        <a:rPr lang="en-US" sz="1600" dirty="0"/>
                        <a:t>Storyboard</a:t>
                      </a:r>
                    </a:p>
                    <a:p>
                      <a:pPr marL="285750" indent="-285750">
                        <a:buFont typeface="Arial" charset="0"/>
                        <a:buChar char="•"/>
                      </a:pPr>
                      <a:r>
                        <a:rPr lang="en-US" sz="1600" b="0" dirty="0">
                          <a:solidFill>
                            <a:schemeClr val="tx1"/>
                          </a:solidFill>
                        </a:rPr>
                        <a:t>Presentation</a:t>
                      </a:r>
                    </a:p>
                    <a:p>
                      <a:endParaRPr lang="en-US" sz="1600" b="0" dirty="0">
                        <a:solidFill>
                          <a:schemeClr val="tx1"/>
                        </a:solidFill>
                      </a:endParaRPr>
                    </a:p>
                    <a:p>
                      <a:r>
                        <a:rPr lang="en-US" sz="1600" b="1" dirty="0"/>
                        <a:t>Spread Best Practices</a:t>
                      </a:r>
                    </a:p>
                    <a:p>
                      <a:endParaRPr lang="en-US" sz="1600" b="1" dirty="0"/>
                    </a:p>
                    <a:p>
                      <a:r>
                        <a:rPr lang="en-US" sz="1600" b="1" dirty="0"/>
                        <a:t>Celebrate Success</a:t>
                      </a:r>
                    </a:p>
                    <a:p>
                      <a:endParaRPr lang="en-US" sz="1600" b="1" dirty="0"/>
                    </a:p>
                    <a:p>
                      <a:r>
                        <a:rPr lang="en-US" sz="1600" b="1" dirty="0"/>
                        <a:t>Additional Tools</a:t>
                      </a:r>
                      <a:endParaRPr lang="en-US" sz="1600" b="1" baseline="0" dirty="0"/>
                    </a:p>
                    <a:p>
                      <a:pPr marL="285750" indent="-285750">
                        <a:buFont typeface="Arial" charset="0"/>
                        <a:buChar char="•"/>
                      </a:pPr>
                      <a:r>
                        <a:rPr lang="en-US" sz="1600" b="0" dirty="0">
                          <a:solidFill>
                            <a:schemeClr val="tx1"/>
                          </a:solidFill>
                        </a:rPr>
                        <a:t>Chart Review</a:t>
                      </a:r>
                    </a:p>
                    <a:p>
                      <a:pPr marL="285750" indent="-285750">
                        <a:buFont typeface="Arial" charset="0"/>
                        <a:buChar char="•"/>
                      </a:pPr>
                      <a:r>
                        <a:rPr lang="en-US" sz="1600" dirty="0"/>
                        <a:t>Avoiding Pitfalls</a:t>
                      </a:r>
                    </a:p>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8823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35A1-CF34-B04A-95D8-924F47844C0E}"/>
              </a:ext>
            </a:extLst>
          </p:cNvPr>
          <p:cNvSpPr>
            <a:spLocks noGrp="1"/>
          </p:cNvSpPr>
          <p:nvPr>
            <p:ph type="title"/>
          </p:nvPr>
        </p:nvSpPr>
        <p:spPr/>
        <p:txBody>
          <a:bodyPr/>
          <a:lstStyle/>
          <a:p>
            <a:r>
              <a:rPr lang="en-US" dirty="0"/>
              <a:t>The Model for Improvement</a:t>
            </a:r>
          </a:p>
        </p:txBody>
      </p:sp>
      <p:sp>
        <p:nvSpPr>
          <p:cNvPr id="3" name="Text Placeholder 2">
            <a:extLst>
              <a:ext uri="{FF2B5EF4-FFF2-40B4-BE49-F238E27FC236}">
                <a16:creationId xmlns:a16="http://schemas.microsoft.com/office/drawing/2014/main" id="{CC25C6C9-8EA4-E048-8D6C-932135597A4F}"/>
              </a:ext>
            </a:extLst>
          </p:cNvPr>
          <p:cNvSpPr>
            <a:spLocks noGrp="1"/>
          </p:cNvSpPr>
          <p:nvPr>
            <p:ph type="body" idx="1"/>
          </p:nvPr>
        </p:nvSpPr>
        <p:spPr/>
        <p:txBody>
          <a:bodyPr/>
          <a:lstStyle/>
          <a:p>
            <a:r>
              <a:rPr lang="en-US" dirty="0"/>
              <a:t>3 Questions &amp;</a:t>
            </a:r>
          </a:p>
          <a:p>
            <a:r>
              <a:rPr lang="en-US" dirty="0"/>
              <a:t>A Cycle (PDSA)</a:t>
            </a:r>
          </a:p>
        </p:txBody>
      </p:sp>
      <p:sp>
        <p:nvSpPr>
          <p:cNvPr id="4" name="TextBox 3">
            <a:extLst>
              <a:ext uri="{FF2B5EF4-FFF2-40B4-BE49-F238E27FC236}">
                <a16:creationId xmlns:a16="http://schemas.microsoft.com/office/drawing/2014/main" id="{4D8774AC-5E78-0D49-89C5-B20C612597F0}"/>
              </a:ext>
            </a:extLst>
          </p:cNvPr>
          <p:cNvSpPr txBox="1"/>
          <p:nvPr/>
        </p:nvSpPr>
        <p:spPr>
          <a:xfrm>
            <a:off x="9433146" y="6017030"/>
            <a:ext cx="1920654" cy="369332"/>
          </a:xfrm>
          <a:prstGeom prst="rect">
            <a:avLst/>
          </a:prstGeom>
          <a:noFill/>
          <a:ln w="76200">
            <a:solidFill>
              <a:schemeClr val="accent2"/>
            </a:solidFill>
          </a:ln>
        </p:spPr>
        <p:txBody>
          <a:bodyPr wrap="none" rtlCol="0">
            <a:spAutoFit/>
          </a:bodyPr>
          <a:lstStyle/>
          <a:p>
            <a:r>
              <a:rPr lang="en-US" dirty="0"/>
              <a:t>Workbook, p. 8-12</a:t>
            </a:r>
          </a:p>
        </p:txBody>
      </p:sp>
    </p:spTree>
    <p:extLst>
      <p:ext uri="{BB962C8B-B14F-4D97-AF65-F5344CB8AC3E}">
        <p14:creationId xmlns:p14="http://schemas.microsoft.com/office/powerpoint/2010/main" val="40806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 Diagonal Corner Rectangle 51"/>
          <p:cNvSpPr/>
          <p:nvPr/>
        </p:nvSpPr>
        <p:spPr>
          <a:xfrm>
            <a:off x="6082553" y="1396253"/>
            <a:ext cx="4168588" cy="524659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847851" y="1367117"/>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Aim</a:t>
            </a:r>
          </a:p>
        </p:txBody>
      </p:sp>
      <p:sp>
        <p:nvSpPr>
          <p:cNvPr id="7" name="Right Arrow 6"/>
          <p:cNvSpPr/>
          <p:nvPr/>
        </p:nvSpPr>
        <p:spPr>
          <a:xfrm>
            <a:off x="1845608" y="239805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Measure</a:t>
            </a:r>
          </a:p>
        </p:txBody>
      </p:sp>
      <p:sp>
        <p:nvSpPr>
          <p:cNvPr id="8" name="Right Arrow 7"/>
          <p:cNvSpPr/>
          <p:nvPr/>
        </p:nvSpPr>
        <p:spPr>
          <a:xfrm>
            <a:off x="1824317" y="3402106"/>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Change</a:t>
            </a:r>
          </a:p>
        </p:txBody>
      </p:sp>
      <p:sp>
        <p:nvSpPr>
          <p:cNvPr id="9" name="Right Arrow 8"/>
          <p:cNvSpPr/>
          <p:nvPr/>
        </p:nvSpPr>
        <p:spPr>
          <a:xfrm>
            <a:off x="1807508" y="527572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1"/>
                </a:solidFill>
              </a:rPr>
              <a:t>Small tests of change</a:t>
            </a:r>
          </a:p>
        </p:txBody>
      </p:sp>
      <p:sp>
        <p:nvSpPr>
          <p:cNvPr id="12" name="Title 11"/>
          <p:cNvSpPr>
            <a:spLocks noGrp="1"/>
          </p:cNvSpPr>
          <p:nvPr>
            <p:ph type="title"/>
          </p:nvPr>
        </p:nvSpPr>
        <p:spPr>
          <a:xfrm>
            <a:off x="2182368" y="0"/>
            <a:ext cx="7827264" cy="1066800"/>
          </a:xfrm>
        </p:spPr>
        <p:txBody>
          <a:bodyPr/>
          <a:lstStyle/>
          <a:p>
            <a:r>
              <a:rPr lang="en-US" dirty="0"/>
              <a:t>The Model for Improvement (IHI)</a:t>
            </a:r>
          </a:p>
        </p:txBody>
      </p:sp>
      <p:sp>
        <p:nvSpPr>
          <p:cNvPr id="14" name="TextBox 13"/>
          <p:cNvSpPr txBox="1"/>
          <p:nvPr/>
        </p:nvSpPr>
        <p:spPr>
          <a:xfrm>
            <a:off x="6270813" y="1613647"/>
            <a:ext cx="3751728" cy="369332"/>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dirty="0">
                <a:solidFill>
                  <a:schemeClr val="accent1"/>
                </a:solidFill>
              </a:rPr>
              <a:t>What are we trying to accomplish?</a:t>
            </a:r>
          </a:p>
        </p:txBody>
      </p:sp>
      <p:sp>
        <p:nvSpPr>
          <p:cNvPr id="15" name="TextBox 14"/>
          <p:cNvSpPr txBox="1"/>
          <p:nvPr/>
        </p:nvSpPr>
        <p:spPr>
          <a:xfrm>
            <a:off x="6261847" y="2519083"/>
            <a:ext cx="3465244" cy="646331"/>
          </a:xfrm>
          <a:prstGeom prst="rect">
            <a:avLst/>
          </a:prstGeom>
          <a:solidFill>
            <a:schemeClr val="bg1">
              <a:lumMod val="85000"/>
            </a:schemeClr>
          </a:solidFill>
          <a:ln w="38100">
            <a:solidFill>
              <a:schemeClr val="tx1">
                <a:lumMod val="50000"/>
                <a:lumOff val="50000"/>
              </a:schemeClr>
            </a:solidFill>
          </a:ln>
        </p:spPr>
        <p:txBody>
          <a:bodyPr wrap="none" rtlCol="0">
            <a:spAutoFit/>
          </a:bodyPr>
          <a:lstStyle/>
          <a:p>
            <a:r>
              <a:rPr lang="en-US" dirty="0">
                <a:solidFill>
                  <a:schemeClr val="accent1"/>
                </a:solidFill>
              </a:rPr>
              <a:t>How will we know that a change is </a:t>
            </a:r>
          </a:p>
          <a:p>
            <a:r>
              <a:rPr lang="en-US" dirty="0">
                <a:solidFill>
                  <a:schemeClr val="accent1"/>
                </a:solidFill>
              </a:rPr>
              <a:t>an improvement?</a:t>
            </a:r>
          </a:p>
        </p:txBody>
      </p:sp>
      <p:sp>
        <p:nvSpPr>
          <p:cNvPr id="16" name="TextBox 15"/>
          <p:cNvSpPr txBox="1"/>
          <p:nvPr/>
        </p:nvSpPr>
        <p:spPr>
          <a:xfrm>
            <a:off x="6261847" y="3567954"/>
            <a:ext cx="3733800" cy="646331"/>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dirty="0">
                <a:solidFill>
                  <a:schemeClr val="accent1"/>
                </a:solidFill>
              </a:rPr>
              <a:t>What change can we make that </a:t>
            </a:r>
          </a:p>
          <a:p>
            <a:r>
              <a:rPr lang="en-US" dirty="0">
                <a:solidFill>
                  <a:schemeClr val="accent1"/>
                </a:solidFill>
              </a:rPr>
              <a:t>will result in improvement?</a:t>
            </a:r>
          </a:p>
        </p:txBody>
      </p:sp>
      <p:cxnSp>
        <p:nvCxnSpPr>
          <p:cNvPr id="19" name="Straight Arrow Connector 18"/>
          <p:cNvCxnSpPr>
            <a:stCxn id="17" idx="0"/>
            <a:endCxn id="17" idx="0"/>
          </p:cNvCxnSpPr>
          <p:nvPr/>
        </p:nvCxnSpPr>
        <p:spPr>
          <a:xfrm>
            <a:off x="8059270" y="496196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7104529" y="4961965"/>
            <a:ext cx="1909483" cy="1546412"/>
            <a:chOff x="5271246" y="4814047"/>
            <a:chExt cx="1909483" cy="1546412"/>
          </a:xfrm>
        </p:grpSpPr>
        <p:sp>
          <p:nvSpPr>
            <p:cNvPr id="17" name="Oval 16"/>
            <p:cNvSpPr/>
            <p:nvPr/>
          </p:nvSpPr>
          <p:spPr>
            <a:xfrm>
              <a:off x="5271246" y="4814047"/>
              <a:ext cx="1909483" cy="1546412"/>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stCxn id="17" idx="0"/>
              <a:endCxn id="17" idx="4"/>
            </p:cNvCxnSpPr>
            <p:nvPr/>
          </p:nvCxnSpPr>
          <p:spPr>
            <a:xfrm>
              <a:off x="6225988" y="4814047"/>
              <a:ext cx="0" cy="1546412"/>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17" idx="2"/>
              <a:endCxn id="17" idx="6"/>
            </p:cNvCxnSpPr>
            <p:nvPr/>
          </p:nvCxnSpPr>
          <p:spPr>
            <a:xfrm>
              <a:off x="5271246" y="5587253"/>
              <a:ext cx="1909483"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5634317" y="5056094"/>
              <a:ext cx="606256" cy="461665"/>
            </a:xfrm>
            <a:prstGeom prst="rect">
              <a:avLst/>
            </a:prstGeom>
            <a:noFill/>
          </p:spPr>
          <p:txBody>
            <a:bodyPr wrap="none" rtlCol="0">
              <a:spAutoFit/>
            </a:bodyPr>
            <a:lstStyle/>
            <a:p>
              <a:r>
                <a:rPr lang="en-US" sz="2400" b="1" dirty="0">
                  <a:solidFill>
                    <a:schemeClr val="accent5"/>
                  </a:solidFill>
                </a:rPr>
                <a:t>Act</a:t>
              </a:r>
            </a:p>
          </p:txBody>
        </p:sp>
        <p:sp>
          <p:nvSpPr>
            <p:cNvPr id="26" name="TextBox 25"/>
            <p:cNvSpPr txBox="1"/>
            <p:nvPr/>
          </p:nvSpPr>
          <p:spPr>
            <a:xfrm>
              <a:off x="6278639" y="5067309"/>
              <a:ext cx="740908" cy="461665"/>
            </a:xfrm>
            <a:prstGeom prst="rect">
              <a:avLst/>
            </a:prstGeom>
            <a:noFill/>
          </p:spPr>
          <p:txBody>
            <a:bodyPr wrap="none" rtlCol="0">
              <a:spAutoFit/>
            </a:bodyPr>
            <a:lstStyle/>
            <a:p>
              <a:r>
                <a:rPr lang="en-US" sz="2400" b="1" dirty="0">
                  <a:solidFill>
                    <a:schemeClr val="accent5"/>
                  </a:solidFill>
                </a:rPr>
                <a:t>Plan</a:t>
              </a:r>
            </a:p>
          </p:txBody>
        </p:sp>
        <p:sp>
          <p:nvSpPr>
            <p:cNvPr id="27" name="TextBox 26"/>
            <p:cNvSpPr txBox="1"/>
            <p:nvPr/>
          </p:nvSpPr>
          <p:spPr>
            <a:xfrm>
              <a:off x="5366998" y="5594915"/>
              <a:ext cx="914033" cy="461665"/>
            </a:xfrm>
            <a:prstGeom prst="rect">
              <a:avLst/>
            </a:prstGeom>
            <a:noFill/>
          </p:spPr>
          <p:txBody>
            <a:bodyPr wrap="none" rtlCol="0">
              <a:spAutoFit/>
            </a:bodyPr>
            <a:lstStyle/>
            <a:p>
              <a:r>
                <a:rPr lang="en-US" sz="2400" b="1" dirty="0">
                  <a:solidFill>
                    <a:schemeClr val="accent5"/>
                  </a:solidFill>
                </a:rPr>
                <a:t>Study</a:t>
              </a:r>
            </a:p>
          </p:txBody>
        </p:sp>
        <p:sp>
          <p:nvSpPr>
            <p:cNvPr id="28" name="TextBox 27"/>
            <p:cNvSpPr txBox="1"/>
            <p:nvPr/>
          </p:nvSpPr>
          <p:spPr>
            <a:xfrm>
              <a:off x="6325709" y="5629845"/>
              <a:ext cx="603625" cy="461665"/>
            </a:xfrm>
            <a:prstGeom prst="rect">
              <a:avLst/>
            </a:prstGeom>
            <a:noFill/>
          </p:spPr>
          <p:txBody>
            <a:bodyPr wrap="square" rtlCol="0">
              <a:spAutoFit/>
            </a:bodyPr>
            <a:lstStyle/>
            <a:p>
              <a:r>
                <a:rPr lang="en-US" sz="2400" b="1" dirty="0">
                  <a:solidFill>
                    <a:schemeClr val="accent5"/>
                  </a:solidFill>
                </a:rPr>
                <a:t>Do</a:t>
              </a:r>
            </a:p>
          </p:txBody>
        </p:sp>
      </p:grpSp>
      <p:cxnSp>
        <p:nvCxnSpPr>
          <p:cNvPr id="42" name="Straight Arrow Connector 41"/>
          <p:cNvCxnSpPr/>
          <p:nvPr/>
        </p:nvCxnSpPr>
        <p:spPr>
          <a:xfrm flipH="1" flipV="1">
            <a:off x="7588625" y="4383741"/>
            <a:ext cx="1" cy="632016"/>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8462683" y="4397189"/>
            <a:ext cx="1" cy="591671"/>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53" name="Rectangle 52"/>
          <p:cNvSpPr/>
          <p:nvPr/>
        </p:nvSpPr>
        <p:spPr>
          <a:xfrm>
            <a:off x="6149789" y="1465730"/>
            <a:ext cx="3966882" cy="28642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rved Left Arrow 10"/>
          <p:cNvSpPr/>
          <p:nvPr/>
        </p:nvSpPr>
        <p:spPr>
          <a:xfrm rot="9533683">
            <a:off x="5927815" y="3630101"/>
            <a:ext cx="711907" cy="2875123"/>
          </a:xfrm>
          <a:prstGeom prst="curvedLeftArrow">
            <a:avLst>
              <a:gd name="adj1" fmla="val 25000"/>
              <a:gd name="adj2" fmla="val 50000"/>
              <a:gd name="adj3" fmla="val 3278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10" name="Curved Left Arrow 9"/>
          <p:cNvSpPr/>
          <p:nvPr/>
        </p:nvSpPr>
        <p:spPr>
          <a:xfrm rot="1435369">
            <a:off x="9614277" y="3695456"/>
            <a:ext cx="556025" cy="2525025"/>
          </a:xfrm>
          <a:prstGeom prst="curved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5" name="Curved Left Arrow 74"/>
          <p:cNvSpPr/>
          <p:nvPr/>
        </p:nvSpPr>
        <p:spPr>
          <a:xfrm>
            <a:off x="8785413" y="5029201"/>
            <a:ext cx="376517" cy="1438835"/>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Curved Left Arrow 79"/>
          <p:cNvSpPr/>
          <p:nvPr/>
        </p:nvSpPr>
        <p:spPr>
          <a:xfrm flipH="1" flipV="1">
            <a:off x="7050741" y="4908177"/>
            <a:ext cx="349624" cy="1550894"/>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C62B8AD4-5DBF-C84F-BEBE-7C9108DC07A1}"/>
              </a:ext>
            </a:extLst>
          </p:cNvPr>
          <p:cNvSpPr txBox="1"/>
          <p:nvPr/>
        </p:nvSpPr>
        <p:spPr>
          <a:xfrm>
            <a:off x="9433146" y="6017030"/>
            <a:ext cx="1803699" cy="369332"/>
          </a:xfrm>
          <a:prstGeom prst="rect">
            <a:avLst/>
          </a:prstGeom>
          <a:noFill/>
          <a:ln w="76200">
            <a:solidFill>
              <a:schemeClr val="accent2"/>
            </a:solidFill>
          </a:ln>
        </p:spPr>
        <p:txBody>
          <a:bodyPr wrap="none" rtlCol="0">
            <a:spAutoFit/>
          </a:bodyPr>
          <a:lstStyle/>
          <a:p>
            <a:r>
              <a:rPr lang="en-US" dirty="0"/>
              <a:t>Workbook, p. 8-9</a:t>
            </a:r>
          </a:p>
        </p:txBody>
      </p:sp>
    </p:spTree>
    <p:extLst>
      <p:ext uri="{BB962C8B-B14F-4D97-AF65-F5344CB8AC3E}">
        <p14:creationId xmlns:p14="http://schemas.microsoft.com/office/powerpoint/2010/main" val="1920751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a:t>
            </a:r>
          </a:p>
        </p:txBody>
      </p:sp>
      <p:sp>
        <p:nvSpPr>
          <p:cNvPr id="3" name="Text Placeholder 2"/>
          <p:cNvSpPr>
            <a:spLocks noGrp="1"/>
          </p:cNvSpPr>
          <p:nvPr>
            <p:ph type="body" idx="1"/>
          </p:nvPr>
        </p:nvSpPr>
        <p:spPr/>
        <p:txBody>
          <a:bodyPr/>
          <a:lstStyle/>
          <a:p>
            <a:endParaRPr lang="en-US"/>
          </a:p>
        </p:txBody>
      </p:sp>
      <p:sp>
        <p:nvSpPr>
          <p:cNvPr id="5" name="TextBox 4">
            <a:extLst>
              <a:ext uri="{FF2B5EF4-FFF2-40B4-BE49-F238E27FC236}">
                <a16:creationId xmlns:a16="http://schemas.microsoft.com/office/drawing/2014/main" id="{AE0480BB-2E4F-2A46-924F-1F9EF7A87A41}"/>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63-76</a:t>
            </a:r>
          </a:p>
        </p:txBody>
      </p:sp>
    </p:spTree>
    <p:extLst>
      <p:ext uri="{BB962C8B-B14F-4D97-AF65-F5344CB8AC3E}">
        <p14:creationId xmlns:p14="http://schemas.microsoft.com/office/powerpoint/2010/main" val="125949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r>
              <a:rPr lang="en-US" dirty="0"/>
              <a:t>The Model for Improvement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29419839"/>
              </p:ext>
            </p:extLst>
          </p:nvPr>
        </p:nvGraphicFramePr>
        <p:xfrm>
          <a:off x="689610" y="1471295"/>
          <a:ext cx="10515600" cy="5212080"/>
        </p:xfrm>
        <a:graphic>
          <a:graphicData uri="http://schemas.openxmlformats.org/drawingml/2006/table">
            <a:tbl>
              <a:tblPr firstRow="1" bandRow="1">
                <a:tableStyleId>{5C22544A-7EE6-4342-B048-85BDC9FD1C3A}</a:tableStyleId>
              </a:tblPr>
              <a:tblGrid>
                <a:gridCol w="2636520">
                  <a:extLst>
                    <a:ext uri="{9D8B030D-6E8A-4147-A177-3AD203B41FA5}">
                      <a16:colId xmlns:a16="http://schemas.microsoft.com/office/drawing/2014/main" val="20000"/>
                    </a:ext>
                  </a:extLst>
                </a:gridCol>
                <a:gridCol w="5086350">
                  <a:extLst>
                    <a:ext uri="{9D8B030D-6E8A-4147-A177-3AD203B41FA5}">
                      <a16:colId xmlns:a16="http://schemas.microsoft.com/office/drawing/2014/main" val="20001"/>
                    </a:ext>
                  </a:extLst>
                </a:gridCol>
                <a:gridCol w="2792730">
                  <a:extLst>
                    <a:ext uri="{9D8B030D-6E8A-4147-A177-3AD203B41FA5}">
                      <a16:colId xmlns:a16="http://schemas.microsoft.com/office/drawing/2014/main" val="20002"/>
                    </a:ext>
                  </a:extLst>
                </a:gridCol>
              </a:tblGrid>
              <a:tr h="370840">
                <a:tc>
                  <a:txBody>
                    <a:bodyPr/>
                    <a:lstStyle/>
                    <a:p>
                      <a:pPr algn="ctr"/>
                      <a:r>
                        <a:rPr lang="en-US" dirty="0"/>
                        <a:t>What</a:t>
                      </a:r>
                      <a:r>
                        <a:rPr lang="en-US" baseline="0" dirty="0"/>
                        <a:t> are we trying to accomplish?</a:t>
                      </a:r>
                      <a:endParaRPr lang="en-US" dirty="0"/>
                    </a:p>
                  </a:txBody>
                  <a:tcPr/>
                </a:tc>
                <a:tc>
                  <a:txBody>
                    <a:bodyPr/>
                    <a:lstStyle/>
                    <a:p>
                      <a:pPr algn="ctr"/>
                      <a:r>
                        <a:rPr lang="en-US" dirty="0"/>
                        <a:t>How will we know if a change is an improvement?</a:t>
                      </a:r>
                    </a:p>
                  </a:txBody>
                  <a:tcPr/>
                </a:tc>
                <a:tc>
                  <a:txBody>
                    <a:bodyPr/>
                    <a:lstStyle/>
                    <a:p>
                      <a:pPr algn="ctr"/>
                      <a:r>
                        <a:rPr lang="en-US" dirty="0"/>
                        <a:t>What change will we make that will result in an improvement?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Overarching Goal</a:t>
                      </a:r>
                      <a:r>
                        <a:rPr lang="en-US" sz="20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Improve the care &amp;  management for patients with high HIV viral load, specifically addressing the result reporting/clinician interpretation step of the viral load cascade </a:t>
                      </a:r>
                    </a:p>
                    <a:p>
                      <a:endParaRPr lang="en-US" dirty="0"/>
                    </a:p>
                  </a:txBody>
                  <a:tcPr/>
                </a:tc>
                <a:tc>
                  <a:txBody>
                    <a:bodyPr/>
                    <a:lstStyle/>
                    <a:p>
                      <a:r>
                        <a:rPr lang="en-US" sz="2000" b="1" dirty="0"/>
                        <a:t>AIM Statement</a:t>
                      </a:r>
                      <a:r>
                        <a:rPr lang="en-US" sz="2000" dirty="0"/>
                        <a:t> </a:t>
                      </a:r>
                    </a:p>
                    <a:p>
                      <a:endParaRPr lang="en-US" sz="1800" b="1" dirty="0">
                        <a:solidFill>
                          <a:schemeClr val="accent6"/>
                        </a:solidFill>
                      </a:endParaRPr>
                    </a:p>
                    <a:p>
                      <a:r>
                        <a:rPr lang="en-US" sz="1800" b="1" dirty="0">
                          <a:solidFill>
                            <a:schemeClr val="tx1"/>
                          </a:solidFill>
                        </a:rPr>
                        <a:t>Increase the percentage of high viral load patients with documented appointment and timely clinical follow-up  </a:t>
                      </a:r>
                    </a:p>
                    <a:p>
                      <a:pPr marL="742950" lvl="1" indent="-285750">
                        <a:buFont typeface="Wingdings" charset="2"/>
                        <a:buChar char="Ø"/>
                      </a:pPr>
                      <a:r>
                        <a:rPr lang="en-US" sz="1800" b="1" dirty="0">
                          <a:solidFill>
                            <a:schemeClr val="tx1"/>
                          </a:solidFill>
                        </a:rPr>
                        <a:t>from 12% to 50% by 22 July 2016 </a:t>
                      </a:r>
                      <a:r>
                        <a:rPr lang="en-US" sz="1800" dirty="0"/>
                        <a:t>(Short    term aim</a:t>
                      </a:r>
                      <a:r>
                        <a:rPr lang="en-US" sz="1800" baseline="0" dirty="0"/>
                        <a:t> =</a:t>
                      </a:r>
                      <a:r>
                        <a:rPr lang="en-US" sz="1800" dirty="0"/>
                        <a:t> Follow-up appointment scheduled)</a:t>
                      </a:r>
                    </a:p>
                    <a:p>
                      <a:pPr marL="742950" lvl="1" indent="-285750">
                        <a:buFont typeface="Wingdings" charset="2"/>
                        <a:buChar char="Ø"/>
                      </a:pPr>
                      <a:r>
                        <a:rPr lang="en-US" sz="1800" b="1" dirty="0">
                          <a:solidFill>
                            <a:schemeClr val="tx1"/>
                          </a:solidFill>
                        </a:rPr>
                        <a:t>from 50% to 80% by 31 October 2016 </a:t>
                      </a:r>
                      <a:r>
                        <a:rPr lang="en-US" sz="1800" dirty="0"/>
                        <a:t>(Long term aim</a:t>
                      </a:r>
                      <a:r>
                        <a:rPr lang="en-US" sz="1800" baseline="0" dirty="0"/>
                        <a:t> =</a:t>
                      </a:r>
                      <a:r>
                        <a:rPr lang="en-US" sz="1800" dirty="0"/>
                        <a:t> Counseling and second viral load recorded)</a:t>
                      </a:r>
                    </a:p>
                    <a:p>
                      <a:r>
                        <a:rPr lang="en-US" sz="2000" b="1" dirty="0"/>
                        <a:t>Metric: </a:t>
                      </a:r>
                    </a:p>
                    <a:p>
                      <a:r>
                        <a:rPr lang="en-US" sz="1800" u="none" dirty="0"/>
                        <a:t>      </a:t>
                      </a:r>
                      <a:r>
                        <a:rPr lang="en-US" sz="1800" u="sng" dirty="0"/>
                        <a:t># of patients who meet follow-up criteria </a:t>
                      </a:r>
                      <a:endParaRPr lang="en-US" sz="1800" dirty="0"/>
                    </a:p>
                    <a:p>
                      <a:pPr marL="0" indent="0">
                        <a:buNone/>
                      </a:pPr>
                      <a:r>
                        <a:rPr lang="en-US" sz="1800" dirty="0"/>
                        <a:t>      # patients with high viral load </a:t>
                      </a:r>
                    </a:p>
                    <a:p>
                      <a:endParaRPr lang="en-US" sz="2000" dirty="0"/>
                    </a:p>
                  </a:txBody>
                  <a:tcPr/>
                </a:tc>
                <a:tc>
                  <a:txBody>
                    <a:bodyPr/>
                    <a:lstStyle/>
                    <a:p>
                      <a:pPr algn="ctr"/>
                      <a:r>
                        <a:rPr lang="en-US" sz="1800" b="1" dirty="0">
                          <a:solidFill>
                            <a:schemeClr val="tx1"/>
                          </a:solidFill>
                        </a:rPr>
                        <a:t>NEW LOG / NEW PROCESS</a:t>
                      </a:r>
                    </a:p>
                    <a:p>
                      <a:pPr algn="ctr"/>
                      <a:r>
                        <a:rPr lang="en-US" sz="1800" b="1" dirty="0">
                          <a:solidFill>
                            <a:schemeClr val="tx1"/>
                          </a:solidFill>
                        </a:rPr>
                        <a:t> </a:t>
                      </a:r>
                    </a:p>
                    <a:p>
                      <a:pPr algn="ctr"/>
                      <a:r>
                        <a:rPr lang="en-US" sz="1800" b="1" dirty="0">
                          <a:solidFill>
                            <a:schemeClr val="tx1"/>
                          </a:solidFill>
                        </a:rPr>
                        <a:t>Track Handoffs and Clinical Actions related to High VL Test Results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Appropriate Clinical Care for Patients</a:t>
                      </a:r>
                    </a:p>
                    <a:p>
                      <a:endParaRPr lang="en-US"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6" name="Down Arrow 5"/>
          <p:cNvSpPr/>
          <p:nvPr/>
        </p:nvSpPr>
        <p:spPr>
          <a:xfrm>
            <a:off x="9550696" y="397727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227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Change = PDSA</a:t>
            </a:r>
          </a:p>
        </p:txBody>
      </p:sp>
      <p:sp>
        <p:nvSpPr>
          <p:cNvPr id="3" name="Text Placeholder 2"/>
          <p:cNvSpPr>
            <a:spLocks noGrp="1"/>
          </p:cNvSpPr>
          <p:nvPr>
            <p:ph type="body" idx="1"/>
          </p:nvPr>
        </p:nvSpPr>
        <p:spPr/>
        <p:txBody>
          <a:bodyPr/>
          <a:lstStyle/>
          <a:p>
            <a:r>
              <a:rPr lang="en-US" i="1" dirty="0"/>
              <a:t>A test of change alters a step in a process and evaluates the impact of that alteration</a:t>
            </a:r>
          </a:p>
          <a:p>
            <a:endParaRPr lang="en-US" dirty="0"/>
          </a:p>
        </p:txBody>
      </p:sp>
      <p:sp>
        <p:nvSpPr>
          <p:cNvPr id="4" name="TextBox 3">
            <a:extLst>
              <a:ext uri="{FF2B5EF4-FFF2-40B4-BE49-F238E27FC236}">
                <a16:creationId xmlns:a16="http://schemas.microsoft.com/office/drawing/2014/main" id="{15BC44C3-2438-3D46-9BEE-E0BEEB5E9B39}"/>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10-12</a:t>
            </a:r>
          </a:p>
        </p:txBody>
      </p:sp>
      <p:sp>
        <p:nvSpPr>
          <p:cNvPr id="5" name="Vertical Scroll 4">
            <a:extLst>
              <a:ext uri="{FF2B5EF4-FFF2-40B4-BE49-F238E27FC236}">
                <a16:creationId xmlns:a16="http://schemas.microsoft.com/office/drawing/2014/main" id="{0B019215-7036-6844-AC90-47053849D24D}"/>
              </a:ext>
            </a:extLst>
          </p:cNvPr>
          <p:cNvSpPr/>
          <p:nvPr/>
        </p:nvSpPr>
        <p:spPr>
          <a:xfrm>
            <a:off x="9744751"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27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AD21-2725-CB43-81CF-F58883D067DF}"/>
              </a:ext>
            </a:extLst>
          </p:cNvPr>
          <p:cNvSpPr>
            <a:spLocks noGrp="1"/>
          </p:cNvSpPr>
          <p:nvPr>
            <p:ph type="title"/>
          </p:nvPr>
        </p:nvSpPr>
        <p:spPr/>
        <p:txBody>
          <a:bodyPr/>
          <a:lstStyle/>
          <a:p>
            <a:r>
              <a:rPr lang="en-US" dirty="0"/>
              <a:t>PDSA:</a:t>
            </a:r>
            <a:br>
              <a:rPr lang="en-US" dirty="0"/>
            </a:br>
            <a:r>
              <a:rPr lang="en-US" dirty="0"/>
              <a:t>The Scientific Method of Improvement</a:t>
            </a:r>
          </a:p>
        </p:txBody>
      </p:sp>
      <p:sp>
        <p:nvSpPr>
          <p:cNvPr id="3" name="Content Placeholder 2">
            <a:extLst>
              <a:ext uri="{FF2B5EF4-FFF2-40B4-BE49-F238E27FC236}">
                <a16:creationId xmlns:a16="http://schemas.microsoft.com/office/drawing/2014/main" id="{B5E6E809-0308-3D4A-8C4E-13591DDA4FB7}"/>
              </a:ext>
            </a:extLst>
          </p:cNvPr>
          <p:cNvSpPr>
            <a:spLocks noGrp="1"/>
          </p:cNvSpPr>
          <p:nvPr>
            <p:ph idx="1"/>
          </p:nvPr>
        </p:nvSpPr>
        <p:spPr/>
        <p:txBody>
          <a:bodyPr/>
          <a:lstStyle/>
          <a:p>
            <a:pPr marL="0" indent="0">
              <a:buNone/>
            </a:pPr>
            <a:r>
              <a:rPr lang="en-US" sz="3600" dirty="0"/>
              <a:t>The Scientific Method</a:t>
            </a:r>
          </a:p>
          <a:p>
            <a:pPr marL="914400" lvl="1" indent="-457200">
              <a:buFont typeface="+mj-lt"/>
              <a:buAutoNum type="arabicPeriod"/>
            </a:pPr>
            <a:r>
              <a:rPr lang="en-US" sz="2800" dirty="0"/>
              <a:t>Create a hypothesis</a:t>
            </a:r>
          </a:p>
          <a:p>
            <a:pPr marL="914400" lvl="1" indent="-457200">
              <a:buFont typeface="+mj-lt"/>
              <a:buAutoNum type="arabicPeriod"/>
            </a:pPr>
            <a:r>
              <a:rPr lang="en-US" sz="2800" dirty="0"/>
              <a:t>Perform an experiment</a:t>
            </a:r>
          </a:p>
          <a:p>
            <a:pPr marL="914400" lvl="1" indent="-457200">
              <a:buFont typeface="+mj-lt"/>
              <a:buAutoNum type="arabicPeriod"/>
            </a:pPr>
            <a:r>
              <a:rPr lang="en-US" sz="2800" dirty="0"/>
              <a:t>Analyze the results</a:t>
            </a:r>
          </a:p>
          <a:p>
            <a:pPr marL="914400" lvl="1" indent="-457200">
              <a:buFont typeface="+mj-lt"/>
              <a:buAutoNum type="arabicPeriod"/>
            </a:pPr>
            <a:r>
              <a:rPr lang="en-US" sz="2800" dirty="0"/>
              <a:t>Draw conclusions</a:t>
            </a:r>
          </a:p>
          <a:p>
            <a:endParaRPr lang="en-US" dirty="0"/>
          </a:p>
        </p:txBody>
      </p:sp>
      <p:grpSp>
        <p:nvGrpSpPr>
          <p:cNvPr id="4" name="Group 3">
            <a:extLst>
              <a:ext uri="{FF2B5EF4-FFF2-40B4-BE49-F238E27FC236}">
                <a16:creationId xmlns:a16="http://schemas.microsoft.com/office/drawing/2014/main" id="{9560EF56-FB58-B044-B75E-BA8CD3416E79}"/>
              </a:ext>
            </a:extLst>
          </p:cNvPr>
          <p:cNvGrpSpPr/>
          <p:nvPr/>
        </p:nvGrpSpPr>
        <p:grpSpPr>
          <a:xfrm>
            <a:off x="7737364" y="2906772"/>
            <a:ext cx="2195735" cy="2189044"/>
            <a:chOff x="2846388" y="2100263"/>
            <a:chExt cx="3125787" cy="3116262"/>
          </a:xfrm>
        </p:grpSpPr>
        <p:sp>
          <p:nvSpPr>
            <p:cNvPr id="5" name="Arc 4">
              <a:extLst>
                <a:ext uri="{FF2B5EF4-FFF2-40B4-BE49-F238E27FC236}">
                  <a16:creationId xmlns:a16="http://schemas.microsoft.com/office/drawing/2014/main" id="{52444FFD-D4AD-4947-BAC8-F80081AB39A2}"/>
                </a:ext>
              </a:extLst>
            </p:cNvPr>
            <p:cNvSpPr/>
            <p:nvPr/>
          </p:nvSpPr>
          <p:spPr>
            <a:xfrm>
              <a:off x="2867025" y="2111375"/>
              <a:ext cx="3105150" cy="3105150"/>
            </a:xfrm>
            <a:prstGeom prst="arc">
              <a:avLst>
                <a:gd name="adj1" fmla="val 214432"/>
                <a:gd name="adj2" fmla="val 5171035"/>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solidFill>
                  <a:srgbClr val="FE6D00"/>
                </a:solidFill>
              </a:endParaRPr>
            </a:p>
          </p:txBody>
        </p:sp>
        <p:grpSp>
          <p:nvGrpSpPr>
            <p:cNvPr id="6" name="Group 5">
              <a:extLst>
                <a:ext uri="{FF2B5EF4-FFF2-40B4-BE49-F238E27FC236}">
                  <a16:creationId xmlns:a16="http://schemas.microsoft.com/office/drawing/2014/main" id="{3DD5D4CB-5820-704F-8206-B1FFD81B2A57}"/>
                </a:ext>
              </a:extLst>
            </p:cNvPr>
            <p:cNvGrpSpPr/>
            <p:nvPr/>
          </p:nvGrpSpPr>
          <p:grpSpPr>
            <a:xfrm>
              <a:off x="2846388" y="2100263"/>
              <a:ext cx="3116262" cy="3106737"/>
              <a:chOff x="2846388" y="2100263"/>
              <a:chExt cx="3116262" cy="3106737"/>
            </a:xfrm>
          </p:grpSpPr>
          <p:sp>
            <p:nvSpPr>
              <p:cNvPr id="7" name="Arc 6">
                <a:extLst>
                  <a:ext uri="{FF2B5EF4-FFF2-40B4-BE49-F238E27FC236}">
                    <a16:creationId xmlns:a16="http://schemas.microsoft.com/office/drawing/2014/main" id="{3A0D0BC8-87B1-F646-9C62-27EEB68388CE}"/>
                  </a:ext>
                </a:extLst>
              </p:cNvPr>
              <p:cNvSpPr/>
              <p:nvPr/>
            </p:nvSpPr>
            <p:spPr>
              <a:xfrm>
                <a:off x="2846388" y="2100263"/>
                <a:ext cx="3103562" cy="3105150"/>
              </a:xfrm>
              <a:prstGeom prst="arc">
                <a:avLst>
                  <a:gd name="adj1" fmla="val 10886544"/>
                  <a:gd name="adj2" fmla="val 1613998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p>
            </p:txBody>
          </p:sp>
          <p:cxnSp>
            <p:nvCxnSpPr>
              <p:cNvPr id="8" name="Straight Connector 7">
                <a:extLst>
                  <a:ext uri="{FF2B5EF4-FFF2-40B4-BE49-F238E27FC236}">
                    <a16:creationId xmlns:a16="http://schemas.microsoft.com/office/drawing/2014/main" id="{62C68D5E-D947-DE4A-A842-ACA1286328AE}"/>
                  </a:ext>
                </a:extLst>
              </p:cNvPr>
              <p:cNvCxnSpPr/>
              <p:nvPr/>
            </p:nvCxnSpPr>
            <p:spPr>
              <a:xfrm>
                <a:off x="4398963" y="2276475"/>
                <a:ext cx="0" cy="275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1C452F-FF09-7A4D-B217-3FB25E7B1422}"/>
                  </a:ext>
                </a:extLst>
              </p:cNvPr>
              <p:cNvCxnSpPr/>
              <p:nvPr/>
            </p:nvCxnSpPr>
            <p:spPr>
              <a:xfrm>
                <a:off x="3101975" y="3652838"/>
                <a:ext cx="2592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EFBF70FC-3D5C-E447-953E-DB6CA6A8529E}"/>
                  </a:ext>
                </a:extLst>
              </p:cNvPr>
              <p:cNvSpPr/>
              <p:nvPr/>
            </p:nvSpPr>
            <p:spPr>
              <a:xfrm>
                <a:off x="2857500" y="2101850"/>
                <a:ext cx="3105150" cy="3105150"/>
              </a:xfrm>
              <a:prstGeom prst="arc">
                <a:avLst>
                  <a:gd name="adj1" fmla="val 16513578"/>
                  <a:gd name="adj2" fmla="val 2154581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p>
            </p:txBody>
          </p:sp>
          <p:sp>
            <p:nvSpPr>
              <p:cNvPr id="11" name="Arc 10">
                <a:extLst>
                  <a:ext uri="{FF2B5EF4-FFF2-40B4-BE49-F238E27FC236}">
                    <a16:creationId xmlns:a16="http://schemas.microsoft.com/office/drawing/2014/main" id="{8DE219F9-9BB9-5646-90A3-CEA5B2E4D7B0}"/>
                  </a:ext>
                </a:extLst>
              </p:cNvPr>
              <p:cNvSpPr/>
              <p:nvPr/>
            </p:nvSpPr>
            <p:spPr>
              <a:xfrm>
                <a:off x="2857500" y="2101850"/>
                <a:ext cx="3105150" cy="3105150"/>
              </a:xfrm>
              <a:prstGeom prst="arc">
                <a:avLst>
                  <a:gd name="adj1" fmla="val 5616508"/>
                  <a:gd name="adj2" fmla="val 10650617"/>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p>
            </p:txBody>
          </p:sp>
          <p:sp>
            <p:nvSpPr>
              <p:cNvPr id="12" name="TextBox 9">
                <a:extLst>
                  <a:ext uri="{FF2B5EF4-FFF2-40B4-BE49-F238E27FC236}">
                    <a16:creationId xmlns:a16="http://schemas.microsoft.com/office/drawing/2014/main" id="{F7D6DFE3-F5A3-8241-9BA8-E4FBEB1C1CBD}"/>
                  </a:ext>
                </a:extLst>
              </p:cNvPr>
              <p:cNvSpPr txBox="1">
                <a:spLocks noChangeArrowheads="1"/>
              </p:cNvSpPr>
              <p:nvPr/>
            </p:nvSpPr>
            <p:spPr bwMode="auto">
              <a:xfrm>
                <a:off x="3451941" y="2903538"/>
                <a:ext cx="790026" cy="569585"/>
              </a:xfrm>
              <a:prstGeom prst="rect">
                <a:avLst/>
              </a:prstGeom>
              <a:noFill/>
              <a:ln w="9525">
                <a:noFill/>
                <a:miter lim="800000"/>
                <a:headEnd/>
                <a:tailEnd/>
              </a:ln>
            </p:spPr>
            <p:txBody>
              <a:bodyPr wrap="none">
                <a:spAutoFit/>
              </a:bodyPr>
              <a:lstStyle/>
              <a:p>
                <a:r>
                  <a:rPr lang="en-US" sz="2000" dirty="0"/>
                  <a:t>Act</a:t>
                </a:r>
              </a:p>
            </p:txBody>
          </p:sp>
          <p:sp>
            <p:nvSpPr>
              <p:cNvPr id="13" name="TextBox 35">
                <a:extLst>
                  <a:ext uri="{FF2B5EF4-FFF2-40B4-BE49-F238E27FC236}">
                    <a16:creationId xmlns:a16="http://schemas.microsoft.com/office/drawing/2014/main" id="{77915958-DB20-0747-811B-3747E6BFFD7E}"/>
                  </a:ext>
                </a:extLst>
              </p:cNvPr>
              <p:cNvSpPr txBox="1">
                <a:spLocks noChangeArrowheads="1"/>
              </p:cNvSpPr>
              <p:nvPr/>
            </p:nvSpPr>
            <p:spPr bwMode="auto">
              <a:xfrm>
                <a:off x="4593893" y="2933811"/>
                <a:ext cx="995404" cy="569585"/>
              </a:xfrm>
              <a:prstGeom prst="rect">
                <a:avLst/>
              </a:prstGeom>
              <a:noFill/>
              <a:ln w="9525">
                <a:noFill/>
                <a:miter lim="800000"/>
                <a:headEnd/>
                <a:tailEnd/>
              </a:ln>
            </p:spPr>
            <p:txBody>
              <a:bodyPr wrap="none">
                <a:spAutoFit/>
              </a:bodyPr>
              <a:lstStyle/>
              <a:p>
                <a:r>
                  <a:rPr lang="en-US" sz="2000" dirty="0"/>
                  <a:t>Plan</a:t>
                </a:r>
              </a:p>
            </p:txBody>
          </p:sp>
          <p:sp>
            <p:nvSpPr>
              <p:cNvPr id="14" name="TextBox 36">
                <a:extLst>
                  <a:ext uri="{FF2B5EF4-FFF2-40B4-BE49-F238E27FC236}">
                    <a16:creationId xmlns:a16="http://schemas.microsoft.com/office/drawing/2014/main" id="{88FBA88C-153F-2344-8709-78D9E58FFA26}"/>
                  </a:ext>
                </a:extLst>
              </p:cNvPr>
              <p:cNvSpPr txBox="1">
                <a:spLocks noChangeArrowheads="1"/>
              </p:cNvSpPr>
              <p:nvPr/>
            </p:nvSpPr>
            <p:spPr bwMode="auto">
              <a:xfrm>
                <a:off x="3136568" y="3949700"/>
                <a:ext cx="1196221" cy="569585"/>
              </a:xfrm>
              <a:prstGeom prst="rect">
                <a:avLst/>
              </a:prstGeom>
              <a:noFill/>
              <a:ln w="9525">
                <a:noFill/>
                <a:miter lim="800000"/>
                <a:headEnd/>
                <a:tailEnd/>
              </a:ln>
            </p:spPr>
            <p:txBody>
              <a:bodyPr wrap="none">
                <a:spAutoFit/>
              </a:bodyPr>
              <a:lstStyle/>
              <a:p>
                <a:r>
                  <a:rPr lang="en-US" sz="2000" dirty="0"/>
                  <a:t>Study</a:t>
                </a:r>
              </a:p>
            </p:txBody>
          </p:sp>
          <p:sp>
            <p:nvSpPr>
              <p:cNvPr id="15" name="TextBox 37">
                <a:extLst>
                  <a:ext uri="{FF2B5EF4-FFF2-40B4-BE49-F238E27FC236}">
                    <a16:creationId xmlns:a16="http://schemas.microsoft.com/office/drawing/2014/main" id="{65AA99BF-9877-0547-B527-9AFF0FE093BB}"/>
                  </a:ext>
                </a:extLst>
              </p:cNvPr>
              <p:cNvSpPr txBox="1">
                <a:spLocks noChangeArrowheads="1"/>
              </p:cNvSpPr>
              <p:nvPr/>
            </p:nvSpPr>
            <p:spPr bwMode="auto">
              <a:xfrm>
                <a:off x="4638746" y="3979973"/>
                <a:ext cx="730694" cy="569585"/>
              </a:xfrm>
              <a:prstGeom prst="rect">
                <a:avLst/>
              </a:prstGeom>
              <a:noFill/>
              <a:ln w="9525">
                <a:noFill/>
                <a:miter lim="800000"/>
                <a:headEnd/>
                <a:tailEnd/>
              </a:ln>
            </p:spPr>
            <p:txBody>
              <a:bodyPr wrap="none">
                <a:spAutoFit/>
              </a:bodyPr>
              <a:lstStyle/>
              <a:p>
                <a:r>
                  <a:rPr lang="en-US" sz="2000" dirty="0"/>
                  <a:t>Do</a:t>
                </a:r>
              </a:p>
            </p:txBody>
          </p:sp>
        </p:grpSp>
      </p:grpSp>
    </p:spTree>
    <p:extLst>
      <p:ext uri="{BB962C8B-B14F-4D97-AF65-F5344CB8AC3E}">
        <p14:creationId xmlns:p14="http://schemas.microsoft.com/office/powerpoint/2010/main" val="3183827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10A2-D959-6248-A2CA-E0EFD55D0FD9}"/>
              </a:ext>
            </a:extLst>
          </p:cNvPr>
          <p:cNvSpPr>
            <a:spLocks noGrp="1"/>
          </p:cNvSpPr>
          <p:nvPr>
            <p:ph type="title"/>
          </p:nvPr>
        </p:nvSpPr>
        <p:spPr/>
        <p:txBody>
          <a:bodyPr/>
          <a:lstStyle/>
          <a:p>
            <a:r>
              <a:rPr lang="en-US" dirty="0"/>
              <a:t>Discovery of </a:t>
            </a:r>
            <a:br>
              <a:rPr lang="en-US" dirty="0"/>
            </a:br>
            <a:r>
              <a:rPr lang="en-US" dirty="0"/>
              <a:t>the Structure of DNA </a:t>
            </a:r>
          </a:p>
        </p:txBody>
      </p:sp>
      <p:sp>
        <p:nvSpPr>
          <p:cNvPr id="3" name="Content Placeholder 2">
            <a:extLst>
              <a:ext uri="{FF2B5EF4-FFF2-40B4-BE49-F238E27FC236}">
                <a16:creationId xmlns:a16="http://schemas.microsoft.com/office/drawing/2014/main" id="{F1F31A70-C8C6-CB46-9579-3C5AB6E6C9D1}"/>
              </a:ext>
            </a:extLst>
          </p:cNvPr>
          <p:cNvSpPr>
            <a:spLocks noGrp="1"/>
          </p:cNvSpPr>
          <p:nvPr>
            <p:ph idx="1"/>
          </p:nvPr>
        </p:nvSpPr>
        <p:spPr/>
        <p:txBody>
          <a:bodyPr>
            <a:normAutofit fontScale="92500" lnSpcReduction="10000"/>
          </a:bodyPr>
          <a:lstStyle/>
          <a:p>
            <a:r>
              <a:rPr lang="en-US" i="1" u="sng" dirty="0">
                <a:hlinkClick r:id="rId2"/>
              </a:rPr>
              <a:t>Hypothesis</a:t>
            </a:r>
            <a:r>
              <a:rPr lang="en-US" dirty="0"/>
              <a:t>: </a:t>
            </a:r>
            <a:r>
              <a:rPr lang="en-US" dirty="0">
                <a:hlinkClick r:id="rId3" tooltip="Linus Pauling"/>
              </a:rPr>
              <a:t>Linus Pauling</a:t>
            </a:r>
            <a:r>
              <a:rPr lang="en-US" dirty="0"/>
              <a:t>, </a:t>
            </a:r>
            <a:r>
              <a:rPr lang="en-US" dirty="0">
                <a:hlinkClick r:id="rId4" tooltip="Francis Crick"/>
              </a:rPr>
              <a:t>Francis Crick</a:t>
            </a:r>
            <a:r>
              <a:rPr lang="en-US" dirty="0"/>
              <a:t> and </a:t>
            </a:r>
            <a:r>
              <a:rPr lang="en-US" dirty="0">
                <a:hlinkClick r:id="rId5" tooltip="James D. Watson"/>
              </a:rPr>
              <a:t>James D. Watson</a:t>
            </a:r>
            <a:r>
              <a:rPr lang="en-US" dirty="0"/>
              <a:t> hypothesized that DNA had a helical structure.</a:t>
            </a:r>
            <a:r>
              <a:rPr lang="en-US" baseline="30000" dirty="0">
                <a:hlinkClick r:id="rId6"/>
              </a:rPr>
              <a:t>[41]</a:t>
            </a:r>
            <a:endParaRPr lang="en-US" dirty="0"/>
          </a:p>
          <a:p>
            <a:r>
              <a:rPr lang="en-US" i="1" dirty="0">
                <a:hlinkClick r:id="rId7"/>
              </a:rPr>
              <a:t>Prediction</a:t>
            </a:r>
            <a:r>
              <a:rPr lang="en-US" dirty="0"/>
              <a:t>: If DNA had a helical structure, its X-ray diffraction pattern would be X-shaped.</a:t>
            </a:r>
            <a:r>
              <a:rPr lang="en-US" baseline="30000" dirty="0">
                <a:hlinkClick r:id="rId8"/>
              </a:rPr>
              <a:t>[42]</a:t>
            </a:r>
            <a:r>
              <a:rPr lang="en-US" baseline="30000" dirty="0">
                <a:hlinkClick r:id="rId9"/>
              </a:rPr>
              <a:t>[43]</a:t>
            </a:r>
            <a:r>
              <a:rPr lang="en-US" dirty="0"/>
              <a:t> This prediction was determined using the mathematics of the helix transform, which had been derived by Cochran, Crick and </a:t>
            </a:r>
            <a:r>
              <a:rPr lang="en-US" dirty="0" err="1"/>
              <a:t>Vand</a:t>
            </a:r>
            <a:r>
              <a:rPr lang="en-US" baseline="30000" dirty="0">
                <a:hlinkClick r:id="rId10"/>
              </a:rPr>
              <a:t>[44]</a:t>
            </a:r>
            <a:r>
              <a:rPr lang="en-US" dirty="0"/>
              <a:t> (and independently by Stokes). This prediction was a mathematical construct, completely independent from the biological problem at hand.</a:t>
            </a:r>
          </a:p>
          <a:p>
            <a:r>
              <a:rPr lang="en-US" i="1" dirty="0">
                <a:hlinkClick r:id="rId11"/>
              </a:rPr>
              <a:t>Experiment</a:t>
            </a:r>
            <a:r>
              <a:rPr lang="en-US" dirty="0"/>
              <a:t>: </a:t>
            </a:r>
            <a:r>
              <a:rPr lang="en-US" dirty="0">
                <a:hlinkClick r:id="rId12" tooltip="Rosalind Franklin"/>
              </a:rPr>
              <a:t>Rosalind Franklin</a:t>
            </a:r>
            <a:r>
              <a:rPr lang="en-US" dirty="0"/>
              <a:t> crystallized pure DNA and performed </a:t>
            </a:r>
            <a:r>
              <a:rPr lang="en-US" dirty="0">
                <a:hlinkClick r:id="rId13" tooltip="X-ray diffraction"/>
              </a:rPr>
              <a:t>X-ray diffraction</a:t>
            </a:r>
            <a:r>
              <a:rPr lang="en-US" dirty="0"/>
              <a:t> to produce </a:t>
            </a:r>
            <a:r>
              <a:rPr lang="en-US" dirty="0">
                <a:hlinkClick r:id="rId14" tooltip="Photo 51"/>
              </a:rPr>
              <a:t>photo 51</a:t>
            </a:r>
            <a:r>
              <a:rPr lang="en-US" dirty="0"/>
              <a:t>. The results showed an X-shape.</a:t>
            </a:r>
          </a:p>
          <a:p>
            <a:r>
              <a:rPr lang="en-US" i="1" dirty="0">
                <a:hlinkClick r:id="rId15"/>
              </a:rPr>
              <a:t>Analysis</a:t>
            </a:r>
            <a:r>
              <a:rPr lang="en-US" dirty="0"/>
              <a:t>: When Watson saw the detailed diffraction pattern, he immediately recognized it as a helix</a:t>
            </a:r>
          </a:p>
          <a:p>
            <a:endParaRPr lang="en-US" dirty="0"/>
          </a:p>
        </p:txBody>
      </p:sp>
      <p:pic>
        <p:nvPicPr>
          <p:cNvPr id="4" name="Picture 3">
            <a:extLst>
              <a:ext uri="{FF2B5EF4-FFF2-40B4-BE49-F238E27FC236}">
                <a16:creationId xmlns:a16="http://schemas.microsoft.com/office/drawing/2014/main" id="{1DF2135E-485B-834E-B81E-5560E6F28EBE}"/>
              </a:ext>
            </a:extLst>
          </p:cNvPr>
          <p:cNvPicPr>
            <a:picLocks noChangeAspect="1"/>
          </p:cNvPicPr>
          <p:nvPr/>
        </p:nvPicPr>
        <p:blipFill>
          <a:blip r:embed="rId16"/>
          <a:stretch>
            <a:fillRect/>
          </a:stretch>
        </p:blipFill>
        <p:spPr>
          <a:xfrm>
            <a:off x="8007927" y="178089"/>
            <a:ext cx="2848258" cy="1617076"/>
          </a:xfrm>
          <a:prstGeom prst="rect">
            <a:avLst/>
          </a:prstGeom>
        </p:spPr>
      </p:pic>
    </p:spTree>
    <p:extLst>
      <p:ext uri="{BB962C8B-B14F-4D97-AF65-F5344CB8AC3E}">
        <p14:creationId xmlns:p14="http://schemas.microsoft.com/office/powerpoint/2010/main" val="1902351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PDSA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38814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990B1B8-4FFC-554A-B14B-167461600EF0}"/>
              </a:ext>
            </a:extLst>
          </p:cNvPr>
          <p:cNvSpPr txBox="1"/>
          <p:nvPr/>
        </p:nvSpPr>
        <p:spPr>
          <a:xfrm>
            <a:off x="9557777" y="5942568"/>
            <a:ext cx="1733103" cy="369332"/>
          </a:xfrm>
          <a:prstGeom prst="rect">
            <a:avLst/>
          </a:prstGeom>
          <a:noFill/>
          <a:ln w="76200">
            <a:solidFill>
              <a:schemeClr val="accent2"/>
            </a:solidFill>
          </a:ln>
        </p:spPr>
        <p:txBody>
          <a:bodyPr wrap="none" rtlCol="0">
            <a:spAutoFit/>
          </a:bodyPr>
          <a:lstStyle/>
          <a:p>
            <a:r>
              <a:rPr lang="en-US" dirty="0"/>
              <a:t>Workbook, p. 12</a:t>
            </a:r>
          </a:p>
        </p:txBody>
      </p:sp>
      <p:sp>
        <p:nvSpPr>
          <p:cNvPr id="3" name="TextBox 2">
            <a:extLst>
              <a:ext uri="{FF2B5EF4-FFF2-40B4-BE49-F238E27FC236}">
                <a16:creationId xmlns:a16="http://schemas.microsoft.com/office/drawing/2014/main" id="{A7D8139F-C29E-694D-BC72-19BAA1738F95}"/>
              </a:ext>
            </a:extLst>
          </p:cNvPr>
          <p:cNvSpPr txBox="1"/>
          <p:nvPr/>
        </p:nvSpPr>
        <p:spPr>
          <a:xfrm>
            <a:off x="4517872" y="403939"/>
            <a:ext cx="6773008" cy="1077218"/>
          </a:xfrm>
          <a:prstGeom prst="rect">
            <a:avLst/>
          </a:prstGeom>
          <a:noFill/>
          <a:ln w="38100">
            <a:solidFill>
              <a:schemeClr val="accent2"/>
            </a:solidFill>
          </a:ln>
        </p:spPr>
        <p:txBody>
          <a:bodyPr wrap="none" rtlCol="0">
            <a:spAutoFit/>
          </a:bodyPr>
          <a:lstStyle/>
          <a:p>
            <a:pPr lvl="0">
              <a:defRPr/>
            </a:pPr>
            <a:r>
              <a:rPr lang="en-US" sz="3200" dirty="0"/>
              <a:t>PDSA’s don’t result in success or failure,</a:t>
            </a:r>
          </a:p>
          <a:p>
            <a:pPr lvl="0">
              <a:defRPr/>
            </a:pPr>
            <a:r>
              <a:rPr lang="en-US" sz="3200" dirty="0"/>
              <a:t>they generate learning</a:t>
            </a:r>
            <a:endParaRPr lang="en-US" sz="3200" b="1" dirty="0"/>
          </a:p>
        </p:txBody>
      </p:sp>
    </p:spTree>
    <p:extLst>
      <p:ext uri="{BB962C8B-B14F-4D97-AF65-F5344CB8AC3E}">
        <p14:creationId xmlns:p14="http://schemas.microsoft.com/office/powerpoint/2010/main" val="244549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462D-08B1-CC4A-B6E0-2E0E6E2CD469}"/>
              </a:ext>
            </a:extLst>
          </p:cNvPr>
          <p:cNvSpPr>
            <a:spLocks noGrp="1"/>
          </p:cNvSpPr>
          <p:nvPr>
            <p:ph type="title"/>
          </p:nvPr>
        </p:nvSpPr>
        <p:spPr/>
        <p:txBody>
          <a:bodyPr>
            <a:normAutofit/>
          </a:bodyPr>
          <a:lstStyle/>
          <a:p>
            <a:r>
              <a:rPr lang="en-US" dirty="0"/>
              <a:t>Selecting the change:</a:t>
            </a:r>
            <a:br>
              <a:rPr lang="en-US" dirty="0"/>
            </a:br>
            <a:r>
              <a:rPr lang="en-US" sz="3200" b="1" dirty="0"/>
              <a:t>How to determine what test of changes to do</a:t>
            </a:r>
            <a:endParaRPr lang="en-US" sz="3200" dirty="0"/>
          </a:p>
        </p:txBody>
      </p:sp>
      <p:graphicFrame>
        <p:nvGraphicFramePr>
          <p:cNvPr id="4" name="Content Placeholder 3">
            <a:extLst>
              <a:ext uri="{FF2B5EF4-FFF2-40B4-BE49-F238E27FC236}">
                <a16:creationId xmlns:a16="http://schemas.microsoft.com/office/drawing/2014/main" id="{8318087A-8930-B24B-A17F-02EEFDAA0DF5}"/>
              </a:ext>
            </a:extLst>
          </p:cNvPr>
          <p:cNvGraphicFramePr>
            <a:graphicFrameLocks noGrp="1"/>
          </p:cNvGraphicFramePr>
          <p:nvPr>
            <p:ph idx="1"/>
            <p:extLst>
              <p:ext uri="{D42A27DB-BD31-4B8C-83A1-F6EECF244321}">
                <p14:modId xmlns:p14="http://schemas.microsoft.com/office/powerpoint/2010/main" val="34084147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062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49D9AD3-C3D4-0C46-A9AE-37FD23065067}"/>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5000" dirty="0">
                <a:solidFill>
                  <a:srgbClr val="FFFFFF"/>
                </a:solidFill>
              </a:rPr>
              <a:t>Let’s Lose Weight</a:t>
            </a:r>
          </a:p>
        </p:txBody>
      </p:sp>
      <p:sp>
        <p:nvSpPr>
          <p:cNvPr id="21" name="Rectangle 20">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52493E"/>
          </a:solidFill>
          <a:ln w="25400">
            <a:solidFill>
              <a:srgbClr val="524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8" name="Content Placeholder 7" descr="A hand holding a cellphone&#10;&#10;Description automatically generated">
            <a:extLst>
              <a:ext uri="{FF2B5EF4-FFF2-40B4-BE49-F238E27FC236}">
                <a16:creationId xmlns:a16="http://schemas.microsoft.com/office/drawing/2014/main" id="{96E1C061-536D-024D-82F7-FB1E8CB10FF3}"/>
              </a:ext>
            </a:extLst>
          </p:cNvPr>
          <p:cNvPicPr>
            <a:picLocks noGrp="1" noChangeAspect="1"/>
          </p:cNvPicPr>
          <p:nvPr>
            <p:ph idx="1"/>
          </p:nvPr>
        </p:nvPicPr>
        <p:blipFill rotWithShape="1">
          <a:blip r:embed="rId3"/>
          <a:srcRect l="7400" r="7955"/>
          <a:stretch/>
        </p:blipFill>
        <p:spPr>
          <a:xfrm>
            <a:off x="4517401" y="450221"/>
            <a:ext cx="7203993" cy="5957557"/>
          </a:xfrm>
          <a:prstGeom prst="rect">
            <a:avLst/>
          </a:prstGeom>
        </p:spPr>
      </p:pic>
      <p:sp>
        <p:nvSpPr>
          <p:cNvPr id="9" name="TextBox 8">
            <a:extLst>
              <a:ext uri="{FF2B5EF4-FFF2-40B4-BE49-F238E27FC236}">
                <a16:creationId xmlns:a16="http://schemas.microsoft.com/office/drawing/2014/main" id="{E171D604-AC32-EE41-A922-EBCB64E8A2CA}"/>
              </a:ext>
            </a:extLst>
          </p:cNvPr>
          <p:cNvSpPr txBox="1"/>
          <p:nvPr/>
        </p:nvSpPr>
        <p:spPr>
          <a:xfrm>
            <a:off x="5760273" y="3013500"/>
            <a:ext cx="5078712" cy="1015663"/>
          </a:xfrm>
          <a:prstGeom prst="rect">
            <a:avLst/>
          </a:prstGeom>
          <a:noFill/>
        </p:spPr>
        <p:txBody>
          <a:bodyPr wrap="square" rtlCol="0">
            <a:spAutoFit/>
          </a:bodyPr>
          <a:lstStyle/>
          <a:p>
            <a:pPr algn="ctr"/>
            <a:r>
              <a:rPr lang="en-US" sz="6000" dirty="0">
                <a:highlight>
                  <a:srgbClr val="C0C0C0"/>
                </a:highlight>
              </a:rPr>
              <a:t>Where to start?</a:t>
            </a:r>
          </a:p>
        </p:txBody>
      </p:sp>
    </p:spTree>
    <p:extLst>
      <p:ext uri="{BB962C8B-B14F-4D97-AF65-F5344CB8AC3E}">
        <p14:creationId xmlns:p14="http://schemas.microsoft.com/office/powerpoint/2010/main" val="1824208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82C6-1780-8D44-8C48-E25C173E4476}"/>
              </a:ext>
            </a:extLst>
          </p:cNvPr>
          <p:cNvSpPr>
            <a:spLocks noGrp="1"/>
          </p:cNvSpPr>
          <p:nvPr>
            <p:ph type="title"/>
          </p:nvPr>
        </p:nvSpPr>
        <p:spPr/>
        <p:txBody>
          <a:bodyPr/>
          <a:lstStyle/>
          <a:p>
            <a:r>
              <a:rPr lang="en-US" dirty="0"/>
              <a:t>QI 102: Lesson 5</a:t>
            </a:r>
          </a:p>
        </p:txBody>
      </p:sp>
      <p:sp>
        <p:nvSpPr>
          <p:cNvPr id="3" name="Content Placeholder 2">
            <a:extLst>
              <a:ext uri="{FF2B5EF4-FFF2-40B4-BE49-F238E27FC236}">
                <a16:creationId xmlns:a16="http://schemas.microsoft.com/office/drawing/2014/main" id="{8E7BB0FA-528D-7E4C-8BED-94BC980D1731}"/>
              </a:ext>
            </a:extLst>
          </p:cNvPr>
          <p:cNvSpPr>
            <a:spLocks noGrp="1"/>
          </p:cNvSpPr>
          <p:nvPr>
            <p:ph idx="1"/>
          </p:nvPr>
        </p:nvSpPr>
        <p:spPr/>
        <p:txBody>
          <a:bodyPr>
            <a:normAutofit lnSpcReduction="10000"/>
          </a:bodyPr>
          <a:lstStyle/>
          <a:p>
            <a:pPr marL="0" indent="0">
              <a:buNone/>
            </a:pPr>
            <a:r>
              <a:rPr lang="en-US" dirty="0"/>
              <a:t>Once a team has set an aim (Lesson 2), developed measures to determine whether a change leads to an improvement (Lesson 3), and come up with some good ideas for changes (Lesson 4), the next step is to test the idea for a change. The </a:t>
            </a:r>
            <a:r>
              <a:rPr lang="en-US" b="1" dirty="0"/>
              <a:t>PDSA cycle </a:t>
            </a:r>
            <a:r>
              <a:rPr lang="en-US" dirty="0"/>
              <a:t>is a great way to test a change — by planning it, trying the plan, observing the results, and acting on the learning from the results.</a:t>
            </a:r>
          </a:p>
        </p:txBody>
      </p:sp>
      <p:sp>
        <p:nvSpPr>
          <p:cNvPr id="4" name="Text Placeholder 3">
            <a:extLst>
              <a:ext uri="{FF2B5EF4-FFF2-40B4-BE49-F238E27FC236}">
                <a16:creationId xmlns:a16="http://schemas.microsoft.com/office/drawing/2014/main" id="{3BCB6AE1-1017-CA48-9D8F-780D58A257ED}"/>
              </a:ext>
            </a:extLst>
          </p:cNvPr>
          <p:cNvSpPr>
            <a:spLocks noGrp="1"/>
          </p:cNvSpPr>
          <p:nvPr>
            <p:ph type="body" sz="half" idx="2"/>
          </p:nvPr>
        </p:nvSpPr>
        <p:spPr/>
        <p:txBody>
          <a:bodyPr/>
          <a:lstStyle/>
          <a:p>
            <a:endParaRPr lang="en-US"/>
          </a:p>
        </p:txBody>
      </p:sp>
      <p:graphicFrame>
        <p:nvGraphicFramePr>
          <p:cNvPr id="8" name="Content Placeholder 3">
            <a:extLst>
              <a:ext uri="{FF2B5EF4-FFF2-40B4-BE49-F238E27FC236}">
                <a16:creationId xmlns:a16="http://schemas.microsoft.com/office/drawing/2014/main" id="{9901A49C-621C-E141-A641-BC6D232C03AA}"/>
              </a:ext>
            </a:extLst>
          </p:cNvPr>
          <p:cNvGraphicFramePr>
            <a:graphicFrameLocks/>
          </p:cNvGraphicFramePr>
          <p:nvPr>
            <p:extLst>
              <p:ext uri="{D42A27DB-BD31-4B8C-83A1-F6EECF244321}">
                <p14:modId xmlns:p14="http://schemas.microsoft.com/office/powerpoint/2010/main" val="2758638693"/>
              </p:ext>
            </p:extLst>
          </p:nvPr>
        </p:nvGraphicFramePr>
        <p:xfrm>
          <a:off x="0" y="3147935"/>
          <a:ext cx="5257800" cy="2519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012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0D1A-232A-6248-A966-AC80F0A27BAF}"/>
              </a:ext>
            </a:extLst>
          </p:cNvPr>
          <p:cNvSpPr>
            <a:spLocks noGrp="1"/>
          </p:cNvSpPr>
          <p:nvPr>
            <p:ph type="title"/>
          </p:nvPr>
        </p:nvSpPr>
        <p:spPr/>
        <p:txBody>
          <a:bodyPr/>
          <a:lstStyle/>
          <a:p>
            <a:r>
              <a:rPr lang="en-US" dirty="0"/>
              <a:t>Small Tests of Change (PDSA)</a:t>
            </a:r>
          </a:p>
        </p:txBody>
      </p:sp>
      <p:sp>
        <p:nvSpPr>
          <p:cNvPr id="3" name="Content Placeholder 2">
            <a:extLst>
              <a:ext uri="{FF2B5EF4-FFF2-40B4-BE49-F238E27FC236}">
                <a16:creationId xmlns:a16="http://schemas.microsoft.com/office/drawing/2014/main" id="{3A2A4016-C00D-4248-9ACA-8BB030A74610}"/>
              </a:ext>
            </a:extLst>
          </p:cNvPr>
          <p:cNvSpPr>
            <a:spLocks noGrp="1"/>
          </p:cNvSpPr>
          <p:nvPr>
            <p:ph idx="1"/>
          </p:nvPr>
        </p:nvSpPr>
        <p:spPr/>
        <p:txBody>
          <a:bodyPr/>
          <a:lstStyle/>
          <a:p>
            <a:r>
              <a:rPr lang="en-US" dirty="0"/>
              <a:t>1:1:1 Rule</a:t>
            </a:r>
          </a:p>
          <a:p>
            <a:r>
              <a:rPr lang="en-US" dirty="0"/>
              <a:t>5X Rule</a:t>
            </a:r>
          </a:p>
        </p:txBody>
      </p:sp>
      <p:graphicFrame>
        <p:nvGraphicFramePr>
          <p:cNvPr id="4" name="Content Placeholder 3">
            <a:extLst>
              <a:ext uri="{FF2B5EF4-FFF2-40B4-BE49-F238E27FC236}">
                <a16:creationId xmlns:a16="http://schemas.microsoft.com/office/drawing/2014/main" id="{903DC707-FE1E-604A-A662-298FC923F5E0}"/>
              </a:ext>
            </a:extLst>
          </p:cNvPr>
          <p:cNvGraphicFramePr>
            <a:graphicFrameLocks/>
          </p:cNvGraphicFramePr>
          <p:nvPr>
            <p:extLst>
              <p:ext uri="{D42A27DB-BD31-4B8C-83A1-F6EECF244321}">
                <p14:modId xmlns:p14="http://schemas.microsoft.com/office/powerpoint/2010/main" val="477011232"/>
              </p:ext>
            </p:extLst>
          </p:nvPr>
        </p:nvGraphicFramePr>
        <p:xfrm>
          <a:off x="3074233" y="2128602"/>
          <a:ext cx="8708036" cy="3241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47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362146" cy="39115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3FFBF95-A14E-EF44-AC4C-BAA1553935E0}"/>
              </a:ext>
            </a:extLst>
          </p:cNvPr>
          <p:cNvSpPr>
            <a:spLocks noGrp="1"/>
          </p:cNvSpPr>
          <p:nvPr>
            <p:ph type="title"/>
          </p:nvPr>
        </p:nvSpPr>
        <p:spPr>
          <a:xfrm>
            <a:off x="774701" y="762000"/>
            <a:ext cx="2771672" cy="3230578"/>
          </a:xfrm>
        </p:spPr>
        <p:txBody>
          <a:bodyPr>
            <a:normAutofit/>
          </a:bodyPr>
          <a:lstStyle/>
          <a:p>
            <a:r>
              <a:rPr lang="en-US" sz="3800">
                <a:solidFill>
                  <a:srgbClr val="FFFFFF"/>
                </a:solidFill>
              </a:rPr>
              <a:t>Let’s Design a VOC Survey</a:t>
            </a:r>
          </a:p>
        </p:txBody>
      </p:sp>
      <p:pic>
        <p:nvPicPr>
          <p:cNvPr id="4" name="Picture 3">
            <a:extLst>
              <a:ext uri="{FF2B5EF4-FFF2-40B4-BE49-F238E27FC236}">
                <a16:creationId xmlns:a16="http://schemas.microsoft.com/office/drawing/2014/main" id="{996937A0-5357-5C4C-AA5F-1095FA5E3845}"/>
              </a:ext>
            </a:extLst>
          </p:cNvPr>
          <p:cNvPicPr>
            <a:picLocks noChangeAspect="1"/>
          </p:cNvPicPr>
          <p:nvPr/>
        </p:nvPicPr>
        <p:blipFill rotWithShape="1">
          <a:blip r:embed="rId3"/>
          <a:srcRect l="3202" r="18655" b="-3"/>
          <a:stretch/>
        </p:blipFill>
        <p:spPr>
          <a:xfrm>
            <a:off x="3988092" y="448054"/>
            <a:ext cx="4036457" cy="5954580"/>
          </a:xfrm>
          <a:prstGeom prst="rect">
            <a:avLst/>
          </a:prstGeom>
        </p:spPr>
      </p:pic>
      <p:sp>
        <p:nvSpPr>
          <p:cNvPr id="11"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8443" y="445459"/>
            <a:ext cx="3522149"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213B1D-80F2-9843-89CC-009609DA3E40}"/>
              </a:ext>
            </a:extLst>
          </p:cNvPr>
          <p:cNvSpPr>
            <a:spLocks noGrp="1"/>
          </p:cNvSpPr>
          <p:nvPr>
            <p:ph idx="1"/>
          </p:nvPr>
        </p:nvSpPr>
        <p:spPr>
          <a:xfrm>
            <a:off x="8460981" y="805294"/>
            <a:ext cx="2977071" cy="5237503"/>
          </a:xfrm>
        </p:spPr>
        <p:txBody>
          <a:bodyPr anchor="ctr">
            <a:normAutofit/>
          </a:bodyPr>
          <a:lstStyle/>
          <a:p>
            <a:pPr marL="0" indent="0">
              <a:buNone/>
            </a:pPr>
            <a:r>
              <a:rPr lang="en-US" sz="3200" dirty="0"/>
              <a:t>How would you use the 1:1:1 Rule?</a:t>
            </a:r>
          </a:p>
        </p:txBody>
      </p:sp>
      <p:sp>
        <p:nvSpPr>
          <p:cNvPr id="13" name="Rectangle 12">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17136"/>
            <a:ext cx="3362146" cy="18904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27104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78A3A-F4E4-8A47-BA4F-6521F77535CE}"/>
              </a:ext>
            </a:extLst>
          </p:cNvPr>
          <p:cNvPicPr>
            <a:picLocks noChangeAspect="1"/>
          </p:cNvPicPr>
          <p:nvPr/>
        </p:nvPicPr>
        <p:blipFill>
          <a:blip r:embed="rId2"/>
          <a:stretch>
            <a:fillRect/>
          </a:stretch>
        </p:blipFill>
        <p:spPr>
          <a:xfrm>
            <a:off x="1679423" y="341787"/>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6727578" y="173316"/>
            <a:ext cx="3083859"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895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49312" y="1275083"/>
            <a:ext cx="3496466" cy="2644113"/>
            <a:chOff x="1779316" y="1275083"/>
            <a:chExt cx="3066462" cy="2644113"/>
          </a:xfrm>
        </p:grpSpPr>
        <p:sp>
          <p:nvSpPr>
            <p:cNvPr id="7" name="Rectangle 6"/>
            <p:cNvSpPr/>
            <p:nvPr/>
          </p:nvSpPr>
          <p:spPr>
            <a:xfrm>
              <a:off x="1779316" y="1275083"/>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 name="TextBox 2"/>
            <p:cNvSpPr txBox="1"/>
            <p:nvPr/>
          </p:nvSpPr>
          <p:spPr>
            <a:xfrm>
              <a:off x="1841008" y="1364651"/>
              <a:ext cx="2982095" cy="2554545"/>
            </a:xfrm>
            <a:prstGeom prst="rect">
              <a:avLst/>
            </a:prstGeom>
            <a:noFill/>
          </p:spPr>
          <p:txBody>
            <a:bodyPr wrap="square" rtlCol="0">
              <a:spAutoFit/>
            </a:bodyPr>
            <a:lstStyle/>
            <a:p>
              <a:pPr marL="285750" lvl="0" indent="-285750">
                <a:buFont typeface="Arial"/>
                <a:buChar char="•"/>
              </a:pPr>
              <a:r>
                <a:rPr lang="en-US" sz="2000" dirty="0">
                  <a:solidFill>
                    <a:srgbClr val="000000"/>
                  </a:solidFill>
                </a:rPr>
                <a:t>Worked well ➡️ Standardize</a:t>
              </a:r>
            </a:p>
            <a:p>
              <a:pPr marL="285750" lvl="0" indent="-285750">
                <a:buFont typeface="Arial"/>
                <a:buChar char="•"/>
              </a:pPr>
              <a:r>
                <a:rPr lang="en-US" sz="2000" dirty="0">
                  <a:solidFill>
                    <a:srgbClr val="000000"/>
                  </a:solidFill>
                </a:rPr>
                <a:t>Did not work ➡️ Create new test of change (PDCA)</a:t>
              </a:r>
            </a:p>
            <a:p>
              <a:pPr marL="285750" lvl="0" indent="-285750">
                <a:buFont typeface="Arial"/>
                <a:buChar char="•"/>
              </a:pPr>
              <a:r>
                <a:rPr lang="en-US" sz="2000" dirty="0">
                  <a:solidFill>
                    <a:srgbClr val="000000"/>
                  </a:solidFill>
                </a:rPr>
                <a:t>Worked partially ➡️ “Tweak” and begin PDCA #2</a:t>
              </a:r>
            </a:p>
          </p:txBody>
        </p:sp>
      </p:grpSp>
      <p:grpSp>
        <p:nvGrpSpPr>
          <p:cNvPr id="9" name="Group 8"/>
          <p:cNvGrpSpPr/>
          <p:nvPr/>
        </p:nvGrpSpPr>
        <p:grpSpPr>
          <a:xfrm>
            <a:off x="1349312" y="3867380"/>
            <a:ext cx="3473791" cy="2233901"/>
            <a:chOff x="1207383" y="1409164"/>
            <a:chExt cx="3066462" cy="2233901"/>
          </a:xfrm>
        </p:grpSpPr>
        <p:sp>
          <p:nvSpPr>
            <p:cNvPr id="10" name="Rectangle 9"/>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35055" y="1534754"/>
              <a:ext cx="2982095" cy="1292662"/>
            </a:xfrm>
            <a:prstGeom prst="rect">
              <a:avLst/>
            </a:prstGeom>
            <a:noFill/>
          </p:spPr>
          <p:txBody>
            <a:bodyPr wrap="square" rtlCol="0">
              <a:spAutoFit/>
            </a:bodyPr>
            <a:lstStyle/>
            <a:p>
              <a:pPr lvl="0"/>
              <a:r>
                <a:rPr lang="en-US" sz="2000" dirty="0">
                  <a:solidFill>
                    <a:srgbClr val="000000"/>
                  </a:solidFill>
                </a:rPr>
                <a:t>Analyze Data (by 29 July)</a:t>
              </a:r>
            </a:p>
            <a:p>
              <a:pPr marL="800100" lvl="1" indent="-342900">
                <a:buFont typeface="Arial"/>
                <a:buChar char="•"/>
              </a:pPr>
              <a:r>
                <a:rPr lang="en-US" sz="2000" dirty="0">
                  <a:solidFill>
                    <a:srgbClr val="000000"/>
                  </a:solidFill>
                </a:rPr>
                <a:t>Met goal?</a:t>
              </a:r>
            </a:p>
            <a:p>
              <a:pPr marL="800100" lvl="1" indent="-342900">
                <a:buFont typeface="Arial"/>
                <a:buChar char="•"/>
              </a:pPr>
              <a:r>
                <a:rPr lang="en-US" sz="2000" dirty="0">
                  <a:solidFill>
                    <a:srgbClr val="000000"/>
                  </a:solidFill>
                </a:rPr>
                <a:t>Why/Why not?</a:t>
              </a:r>
            </a:p>
            <a:p>
              <a:pPr marL="285750" lvl="0" indent="-285750">
                <a:buFont typeface="Arial"/>
                <a:buChar char="•"/>
              </a:pPr>
              <a:endParaRPr lang="en-US" dirty="0">
                <a:solidFill>
                  <a:srgbClr val="000000"/>
                </a:solidFill>
              </a:endParaRPr>
            </a:p>
          </p:txBody>
        </p:sp>
      </p:grpSp>
      <p:grpSp>
        <p:nvGrpSpPr>
          <p:cNvPr id="12" name="Group 11"/>
          <p:cNvGrpSpPr/>
          <p:nvPr/>
        </p:nvGrpSpPr>
        <p:grpSpPr>
          <a:xfrm>
            <a:off x="7343435" y="1275083"/>
            <a:ext cx="3473791" cy="2233901"/>
            <a:chOff x="1207383" y="1409164"/>
            <a:chExt cx="3066462" cy="2233901"/>
          </a:xfrm>
        </p:grpSpPr>
        <p:sp>
          <p:nvSpPr>
            <p:cNvPr id="13" name="Rectangle 12"/>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35055" y="1534754"/>
              <a:ext cx="2982095" cy="1323439"/>
            </a:xfrm>
            <a:prstGeom prst="rect">
              <a:avLst/>
            </a:prstGeom>
            <a:noFill/>
          </p:spPr>
          <p:txBody>
            <a:bodyPr wrap="square" rtlCol="0">
              <a:spAutoFit/>
            </a:bodyPr>
            <a:lstStyle/>
            <a:p>
              <a:pPr marL="169863" lvl="0"/>
              <a:r>
                <a:rPr lang="en-US" sz="2000" dirty="0">
                  <a:solidFill>
                    <a:srgbClr val="000000"/>
                  </a:solidFill>
                </a:rPr>
                <a:t>⬆ % of high VL patients scheduled for F/U appointment from ___ to 50%</a:t>
              </a:r>
            </a:p>
          </p:txBody>
        </p:sp>
      </p:grpSp>
      <p:grpSp>
        <p:nvGrpSpPr>
          <p:cNvPr id="15" name="Group 14"/>
          <p:cNvGrpSpPr/>
          <p:nvPr/>
        </p:nvGrpSpPr>
        <p:grpSpPr>
          <a:xfrm>
            <a:off x="7343435" y="3810545"/>
            <a:ext cx="3473791" cy="2233901"/>
            <a:chOff x="1207383" y="1409164"/>
            <a:chExt cx="3066462" cy="2233901"/>
          </a:xfrm>
        </p:grpSpPr>
        <p:sp>
          <p:nvSpPr>
            <p:cNvPr id="16" name="Rectangle 15"/>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TextBox 16"/>
            <p:cNvSpPr txBox="1"/>
            <p:nvPr/>
          </p:nvSpPr>
          <p:spPr>
            <a:xfrm>
              <a:off x="1235055" y="1534754"/>
              <a:ext cx="2982095" cy="1015663"/>
            </a:xfrm>
            <a:prstGeom prst="rect">
              <a:avLst/>
            </a:prstGeom>
            <a:noFill/>
          </p:spPr>
          <p:txBody>
            <a:bodyPr wrap="square" rtlCol="0">
              <a:spAutoFit/>
            </a:bodyPr>
            <a:lstStyle/>
            <a:p>
              <a:pPr marL="169863" lvl="0"/>
              <a:r>
                <a:rPr lang="en-US" sz="2000" dirty="0">
                  <a:solidFill>
                    <a:srgbClr val="000000"/>
                  </a:solidFill>
                </a:rPr>
                <a:t>Test new Daily High VL Tracking Log on Tuesdays &amp; Thursdays 12-22 July</a:t>
              </a:r>
            </a:p>
          </p:txBody>
        </p:sp>
      </p:grpSp>
      <p:graphicFrame>
        <p:nvGraphicFramePr>
          <p:cNvPr id="4" name="Content Placeholder 3"/>
          <p:cNvGraphicFramePr>
            <a:graphicFrameLocks noGrp="1"/>
          </p:cNvGraphicFramePr>
          <p:nvPr>
            <p:ph idx="1"/>
          </p:nvPr>
        </p:nvGraphicFramePr>
        <p:xfrm>
          <a:off x="685800" y="1028701"/>
          <a:ext cx="109728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85801" y="254001"/>
            <a:ext cx="10131425" cy="596899"/>
          </a:xfrm>
        </p:spPr>
        <p:txBody>
          <a:bodyPr>
            <a:normAutofit fontScale="90000"/>
          </a:bodyPr>
          <a:lstStyle/>
          <a:p>
            <a:r>
              <a:rPr lang="en-US" dirty="0"/>
              <a:t>PDSA - Small Test of Chance (July)</a:t>
            </a:r>
          </a:p>
        </p:txBody>
      </p:sp>
    </p:spTree>
    <p:extLst>
      <p:ext uri="{BB962C8B-B14F-4D97-AF65-F5344CB8AC3E}">
        <p14:creationId xmlns:p14="http://schemas.microsoft.com/office/powerpoint/2010/main" val="3156548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3E83-A7A5-C64E-8F1A-FCB00A0A0860}"/>
              </a:ext>
            </a:extLst>
          </p:cNvPr>
          <p:cNvSpPr>
            <a:spLocks noGrp="1"/>
          </p:cNvSpPr>
          <p:nvPr>
            <p:ph type="title"/>
          </p:nvPr>
        </p:nvSpPr>
        <p:spPr/>
        <p:txBody>
          <a:bodyPr/>
          <a:lstStyle/>
          <a:p>
            <a:r>
              <a:rPr lang="en-US" dirty="0"/>
              <a:t>Evaluating PDSAs</a:t>
            </a:r>
          </a:p>
        </p:txBody>
      </p:sp>
      <p:pic>
        <p:nvPicPr>
          <p:cNvPr id="4" name="Content Placeholder 3">
            <a:extLst>
              <a:ext uri="{FF2B5EF4-FFF2-40B4-BE49-F238E27FC236}">
                <a16:creationId xmlns:a16="http://schemas.microsoft.com/office/drawing/2014/main" id="{74E8FD6D-94B6-794A-9295-21CFF78738F1}"/>
              </a:ext>
            </a:extLst>
          </p:cNvPr>
          <p:cNvPicPr>
            <a:picLocks noGrp="1" noChangeAspect="1"/>
          </p:cNvPicPr>
          <p:nvPr>
            <p:ph idx="1"/>
          </p:nvPr>
        </p:nvPicPr>
        <p:blipFill>
          <a:blip r:embed="rId2"/>
          <a:stretch>
            <a:fillRect/>
          </a:stretch>
        </p:blipFill>
        <p:spPr>
          <a:xfrm>
            <a:off x="2146300" y="1937544"/>
            <a:ext cx="7899400" cy="4127500"/>
          </a:xfrm>
          <a:prstGeom prst="rect">
            <a:avLst/>
          </a:prstGeom>
        </p:spPr>
      </p:pic>
      <p:sp>
        <p:nvSpPr>
          <p:cNvPr id="5" name="Donut 4">
            <a:extLst>
              <a:ext uri="{FF2B5EF4-FFF2-40B4-BE49-F238E27FC236}">
                <a16:creationId xmlns:a16="http://schemas.microsoft.com/office/drawing/2014/main" id="{1CDC39A2-9A0D-7847-BE71-D0EFCA759F8A}"/>
              </a:ext>
            </a:extLst>
          </p:cNvPr>
          <p:cNvSpPr/>
          <p:nvPr/>
        </p:nvSpPr>
        <p:spPr>
          <a:xfrm>
            <a:off x="5611091" y="4876800"/>
            <a:ext cx="2133600" cy="1188243"/>
          </a:xfrm>
          <a:prstGeom prst="donut">
            <a:avLst>
              <a:gd name="adj" fmla="val 72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Donut 5">
            <a:extLst>
              <a:ext uri="{FF2B5EF4-FFF2-40B4-BE49-F238E27FC236}">
                <a16:creationId xmlns:a16="http://schemas.microsoft.com/office/drawing/2014/main" id="{2D258522-E081-B14F-9C4E-310523DB5BC7}"/>
              </a:ext>
            </a:extLst>
          </p:cNvPr>
          <p:cNvSpPr/>
          <p:nvPr/>
        </p:nvSpPr>
        <p:spPr>
          <a:xfrm>
            <a:off x="7912100" y="4876799"/>
            <a:ext cx="2133600" cy="1188243"/>
          </a:xfrm>
          <a:prstGeom prst="donut">
            <a:avLst>
              <a:gd name="adj" fmla="val 72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0117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389312" cy="1600200"/>
          </a:xfrm>
        </p:spPr>
        <p:txBody>
          <a:bodyPr/>
          <a:lstStyle/>
          <a:p>
            <a:r>
              <a:rPr lang="en-US" dirty="0"/>
              <a:t>PDSA – Not one and done!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851" y="710596"/>
            <a:ext cx="7155748" cy="5499704"/>
          </a:xfrm>
          <a:prstGeom prst="rect">
            <a:avLst/>
          </a:prstGeom>
        </p:spPr>
      </p:pic>
    </p:spTree>
    <p:extLst>
      <p:ext uri="{BB962C8B-B14F-4D97-AF65-F5344CB8AC3E}">
        <p14:creationId xmlns:p14="http://schemas.microsoft.com/office/powerpoint/2010/main" val="2550332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LEAN</a:t>
            </a:r>
          </a:p>
        </p:txBody>
      </p:sp>
      <p:sp>
        <p:nvSpPr>
          <p:cNvPr id="3" name="Content Placeholder 2"/>
          <p:cNvSpPr>
            <a:spLocks noGrp="1"/>
          </p:cNvSpPr>
          <p:nvPr>
            <p:ph sz="half" idx="1"/>
          </p:nvPr>
        </p:nvSpPr>
        <p:spPr>
          <a:xfrm>
            <a:off x="838200" y="1825625"/>
            <a:ext cx="3463977" cy="4351338"/>
          </a:xfrm>
        </p:spPr>
        <p:txBody>
          <a:bodyPr>
            <a:normAutofit/>
          </a:bodyPr>
          <a:lstStyle/>
          <a:p>
            <a:pPr marL="0" indent="0">
              <a:buNone/>
            </a:pPr>
            <a:r>
              <a:rPr lang="en-US" sz="5400" b="1" dirty="0"/>
              <a:t>Eliminate Waste</a:t>
            </a:r>
          </a:p>
          <a:p>
            <a:pPr marL="0" indent="0">
              <a:buNone/>
            </a:pPr>
            <a:endParaRPr lang="en-US" sz="5400" dirty="0"/>
          </a:p>
        </p:txBody>
      </p:sp>
      <p:pic>
        <p:nvPicPr>
          <p:cNvPr id="7" name="Picture 6"/>
          <p:cNvPicPr>
            <a:picLocks noChangeAspect="1"/>
          </p:cNvPicPr>
          <p:nvPr/>
        </p:nvPicPr>
        <p:blipFill>
          <a:blip r:embed="rId3"/>
          <a:stretch>
            <a:fillRect/>
          </a:stretch>
        </p:blipFill>
        <p:spPr>
          <a:xfrm>
            <a:off x="4001125" y="1236663"/>
            <a:ext cx="7658100" cy="4940300"/>
          </a:xfrm>
          <a:prstGeom prst="rect">
            <a:avLst/>
          </a:prstGeom>
        </p:spPr>
      </p:pic>
      <p:sp>
        <p:nvSpPr>
          <p:cNvPr id="5" name="TextBox 4">
            <a:extLst>
              <a:ext uri="{FF2B5EF4-FFF2-40B4-BE49-F238E27FC236}">
                <a16:creationId xmlns:a16="http://schemas.microsoft.com/office/drawing/2014/main" id="{E81FB864-128F-9D4D-9A7B-0599F50F0DC4}"/>
              </a:ext>
            </a:extLst>
          </p:cNvPr>
          <p:cNvSpPr txBox="1"/>
          <p:nvPr/>
        </p:nvSpPr>
        <p:spPr>
          <a:xfrm>
            <a:off x="954105" y="5807631"/>
            <a:ext cx="2037674" cy="369332"/>
          </a:xfrm>
          <a:prstGeom prst="rect">
            <a:avLst/>
          </a:prstGeom>
          <a:noFill/>
          <a:ln w="76200">
            <a:solidFill>
              <a:schemeClr val="accent2"/>
            </a:solidFill>
          </a:ln>
        </p:spPr>
        <p:txBody>
          <a:bodyPr wrap="none" rtlCol="0">
            <a:spAutoFit/>
          </a:bodyPr>
          <a:lstStyle/>
          <a:p>
            <a:r>
              <a:rPr lang="en-US" dirty="0"/>
              <a:t>Workbook, p. 68-75</a:t>
            </a:r>
          </a:p>
        </p:txBody>
      </p:sp>
    </p:spTree>
    <p:extLst>
      <p:ext uri="{BB962C8B-B14F-4D97-AF65-F5344CB8AC3E}">
        <p14:creationId xmlns:p14="http://schemas.microsoft.com/office/powerpoint/2010/main" val="417472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or Process Flows &amp; Layouts)</a:t>
            </a:r>
          </a:p>
          <a:p>
            <a:r>
              <a:rPr lang="en-US" dirty="0"/>
              <a:t>Pull vs Push</a:t>
            </a:r>
          </a:p>
          <a:p>
            <a:r>
              <a:rPr lang="en-US" dirty="0"/>
              <a:t>Predictability &amp; Consistency (Quality) – e.g. Mistake Proofing</a:t>
            </a:r>
          </a:p>
          <a:p>
            <a:r>
              <a:rPr lang="en-US" dirty="0"/>
              <a:t>Workplace organization (5S)</a:t>
            </a:r>
          </a:p>
          <a:p>
            <a:r>
              <a:rPr lang="en-US" dirty="0"/>
              <a:t>Visual Workplace (Visual Management)</a:t>
            </a:r>
          </a:p>
          <a:p>
            <a:r>
              <a:rPr lang="en-US" dirty="0"/>
              <a:t>Continuous Improvement (PDSA)</a:t>
            </a:r>
          </a:p>
          <a:p>
            <a:endParaRPr lang="en-US" dirty="0"/>
          </a:p>
          <a:p>
            <a:endParaRPr lang="en-US" dirty="0"/>
          </a:p>
        </p:txBody>
      </p:sp>
    </p:spTree>
    <p:extLst>
      <p:ext uri="{BB962C8B-B14F-4D97-AF65-F5344CB8AC3E}">
        <p14:creationId xmlns:p14="http://schemas.microsoft.com/office/powerpoint/2010/main" val="147187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0"/>
            <a:ext cx="10515600" cy="1325563"/>
          </a:xfrm>
        </p:spPr>
        <p:txBody>
          <a:bodyPr/>
          <a:lstStyle/>
          <a:p>
            <a:r>
              <a:rPr lang="en-US" sz="5400" dirty="0"/>
              <a:t>Types of Waste – </a:t>
            </a:r>
            <a:r>
              <a:rPr lang="en-US" sz="5400" b="1" dirty="0">
                <a:solidFill>
                  <a:srgbClr val="E67327"/>
                </a:solidFill>
              </a:rPr>
              <a:t>MR TIM WOOD</a:t>
            </a:r>
          </a:p>
        </p:txBody>
      </p:sp>
      <p:pic>
        <p:nvPicPr>
          <p:cNvPr id="4" name="Picture 3"/>
          <p:cNvPicPr>
            <a:picLocks noChangeAspect="1"/>
          </p:cNvPicPr>
          <p:nvPr/>
        </p:nvPicPr>
        <p:blipFill>
          <a:blip r:embed="rId3"/>
          <a:stretch>
            <a:fillRect/>
          </a:stretch>
        </p:blipFill>
        <p:spPr>
          <a:xfrm>
            <a:off x="838200" y="1067712"/>
            <a:ext cx="11155680" cy="5624033"/>
          </a:xfrm>
          <a:prstGeom prst="rect">
            <a:avLst/>
          </a:prstGeom>
        </p:spPr>
      </p:pic>
    </p:spTree>
    <p:extLst>
      <p:ext uri="{BB962C8B-B14F-4D97-AF65-F5344CB8AC3E}">
        <p14:creationId xmlns:p14="http://schemas.microsoft.com/office/powerpoint/2010/main" val="119597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r>
              <a:rPr lang="en-US" dirty="0"/>
              <a:t>Conduct a “</a:t>
            </a:r>
            <a:r>
              <a:rPr lang="en-US" dirty="0">
                <a:solidFill>
                  <a:srgbClr val="FF0000"/>
                </a:solidFill>
              </a:rPr>
              <a:t>Waste Walk</a:t>
            </a:r>
            <a:r>
              <a:rPr lang="en-US" dirty="0"/>
              <a:t>”: Identify the Waste in the ER Exercise </a:t>
            </a:r>
          </a:p>
          <a:p>
            <a:r>
              <a:rPr lang="en-US" dirty="0">
                <a:solidFill>
                  <a:srgbClr val="FF0000"/>
                </a:solidFill>
              </a:rPr>
              <a:t>Using the 9 categories of waste as a guide, identify specific episodes of waste that you experienced during the ER exercise &amp; create a list</a:t>
            </a:r>
          </a:p>
          <a:p>
            <a:r>
              <a:rPr lang="en-US" dirty="0"/>
              <a:t>Debrief with the Group</a:t>
            </a:r>
          </a:p>
        </p:txBody>
      </p:sp>
      <p:sp>
        <p:nvSpPr>
          <p:cNvPr id="4" name="Text Placeholder 3"/>
          <p:cNvSpPr>
            <a:spLocks noGrp="1"/>
          </p:cNvSpPr>
          <p:nvPr>
            <p:ph type="body" sz="half" idx="2"/>
          </p:nvPr>
        </p:nvSpPr>
        <p:spPr/>
        <p:txBody>
          <a:bodyPr/>
          <a:lstStyle/>
          <a:p>
            <a:r>
              <a:rPr lang="en-US" dirty="0"/>
              <a:t>Group Work at Team Table</a:t>
            </a:r>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 MIN</a:t>
            </a:r>
          </a:p>
        </p:txBody>
      </p:sp>
      <p:sp>
        <p:nvSpPr>
          <p:cNvPr id="6" name="TextBox 5">
            <a:extLst>
              <a:ext uri="{FF2B5EF4-FFF2-40B4-BE49-F238E27FC236}">
                <a16:creationId xmlns:a16="http://schemas.microsoft.com/office/drawing/2014/main" id="{CD8FB7DD-96FB-AF4B-A434-8D489680B7FC}"/>
              </a:ext>
            </a:extLst>
          </p:cNvPr>
          <p:cNvSpPr txBox="1"/>
          <p:nvPr/>
        </p:nvSpPr>
        <p:spPr>
          <a:xfrm>
            <a:off x="954105" y="5807631"/>
            <a:ext cx="1733103" cy="369332"/>
          </a:xfrm>
          <a:prstGeom prst="rect">
            <a:avLst/>
          </a:prstGeom>
          <a:noFill/>
          <a:ln w="76200">
            <a:solidFill>
              <a:schemeClr val="accent2"/>
            </a:solidFill>
          </a:ln>
        </p:spPr>
        <p:txBody>
          <a:bodyPr wrap="none" rtlCol="0">
            <a:spAutoFit/>
          </a:bodyPr>
          <a:lstStyle/>
          <a:p>
            <a:r>
              <a:rPr lang="en-US" dirty="0"/>
              <a:t>Workbook, p. 70</a:t>
            </a:r>
          </a:p>
        </p:txBody>
      </p:sp>
    </p:spTree>
    <p:extLst>
      <p:ext uri="{BB962C8B-B14F-4D97-AF65-F5344CB8AC3E}">
        <p14:creationId xmlns:p14="http://schemas.microsoft.com/office/powerpoint/2010/main" val="3579492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r>
              <a:rPr lang="en-US" dirty="0"/>
              <a:t>Conduct a “</a:t>
            </a:r>
            <a:r>
              <a:rPr lang="en-US" dirty="0">
                <a:solidFill>
                  <a:srgbClr val="FF0000"/>
                </a:solidFill>
              </a:rPr>
              <a:t>Waste Walk</a:t>
            </a:r>
            <a:r>
              <a:rPr lang="en-US" dirty="0"/>
              <a:t>”: Identify the Waste in the ER Exercise </a:t>
            </a:r>
          </a:p>
          <a:p>
            <a:r>
              <a:rPr lang="en-US" dirty="0">
                <a:solidFill>
                  <a:srgbClr val="FF0000"/>
                </a:solidFill>
              </a:rPr>
              <a:t>Using the 9 categories of waste as a guide, write (sticky notes) the specific episodes of waste that you experienced during the ER exercise</a:t>
            </a:r>
          </a:p>
          <a:p>
            <a:r>
              <a:rPr lang="en-US" dirty="0">
                <a:solidFill>
                  <a:srgbClr val="FF0000"/>
                </a:solidFill>
              </a:rPr>
              <a:t>Place on flip chart  - under appropriate categories </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Sticky Notes</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 MIN</a:t>
            </a:r>
          </a:p>
        </p:txBody>
      </p:sp>
      <p:sp>
        <p:nvSpPr>
          <p:cNvPr id="6" name="TextBox 5">
            <a:extLst>
              <a:ext uri="{FF2B5EF4-FFF2-40B4-BE49-F238E27FC236}">
                <a16:creationId xmlns:a16="http://schemas.microsoft.com/office/drawing/2014/main" id="{CD8FB7DD-96FB-AF4B-A434-8D489680B7FC}"/>
              </a:ext>
            </a:extLst>
          </p:cNvPr>
          <p:cNvSpPr txBox="1"/>
          <p:nvPr/>
        </p:nvSpPr>
        <p:spPr>
          <a:xfrm>
            <a:off x="954105" y="5807631"/>
            <a:ext cx="1733103" cy="369332"/>
          </a:xfrm>
          <a:prstGeom prst="rect">
            <a:avLst/>
          </a:prstGeom>
          <a:noFill/>
          <a:ln w="76200">
            <a:solidFill>
              <a:schemeClr val="accent2"/>
            </a:solidFill>
          </a:ln>
        </p:spPr>
        <p:txBody>
          <a:bodyPr wrap="none" rtlCol="0">
            <a:spAutoFit/>
          </a:bodyPr>
          <a:lstStyle/>
          <a:p>
            <a:r>
              <a:rPr lang="en-US" dirty="0"/>
              <a:t>Workbook, p. 70</a:t>
            </a:r>
          </a:p>
        </p:txBody>
      </p:sp>
    </p:spTree>
    <p:extLst>
      <p:ext uri="{BB962C8B-B14F-4D97-AF65-F5344CB8AC3E}">
        <p14:creationId xmlns:p14="http://schemas.microsoft.com/office/powerpoint/2010/main" val="38862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solidFill>
                  <a:srgbClr val="FF0000"/>
                </a:solidFill>
              </a:rPr>
              <a:t>Streamline the Value Stream (Work or Process Flows &amp; Layouts)</a:t>
            </a:r>
          </a:p>
          <a:p>
            <a:r>
              <a:rPr lang="en-US" dirty="0"/>
              <a:t>Pull versus Push</a:t>
            </a:r>
          </a:p>
          <a:p>
            <a:r>
              <a:rPr lang="en-US" dirty="0"/>
              <a:t>Predictability &amp; Consistency (Quality) – e.g. Mistake Proofing</a:t>
            </a:r>
          </a:p>
          <a:p>
            <a:r>
              <a:rPr lang="en-US" dirty="0"/>
              <a:t>Workplace organization (5S)</a:t>
            </a:r>
          </a:p>
          <a:p>
            <a:r>
              <a:rPr lang="en-US" dirty="0"/>
              <a:t>Visual Workplace</a:t>
            </a:r>
          </a:p>
          <a:p>
            <a:r>
              <a:rPr lang="en-US" dirty="0"/>
              <a:t>Continuous Improvement (PDSA)</a:t>
            </a:r>
          </a:p>
          <a:p>
            <a:endParaRPr lang="en-US" dirty="0"/>
          </a:p>
          <a:p>
            <a:endParaRPr lang="en-US" dirty="0"/>
          </a:p>
        </p:txBody>
      </p:sp>
    </p:spTree>
    <p:extLst>
      <p:ext uri="{BB962C8B-B14F-4D97-AF65-F5344CB8AC3E}">
        <p14:creationId xmlns:p14="http://schemas.microsoft.com/office/powerpoint/2010/main" val="395898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81" y="424543"/>
            <a:ext cx="3932237" cy="1600200"/>
          </a:xfrm>
        </p:spPr>
        <p:txBody>
          <a:bodyPr/>
          <a:lstStyle/>
          <a:p>
            <a:br>
              <a:rPr lang="en-US">
                <a:sym typeface="Wingdings" panose="05000000000000000000" pitchFamily="2" charset="2"/>
              </a:rPr>
            </a:br>
            <a:r>
              <a:rPr lang="en-US" sz="5400" b="1">
                <a:solidFill>
                  <a:schemeClr val="accent1"/>
                </a:solidFill>
              </a:rPr>
              <a:t>Value</a:t>
            </a:r>
            <a:endParaRPr lang="en-US" sz="5400" b="1" dirty="0"/>
          </a:p>
        </p:txBody>
      </p:sp>
      <p:sp>
        <p:nvSpPr>
          <p:cNvPr id="3" name="Text Placeholder 2"/>
          <p:cNvSpPr>
            <a:spLocks noGrp="1"/>
          </p:cNvSpPr>
          <p:nvPr>
            <p:ph type="body" sz="half" idx="2"/>
          </p:nvPr>
        </p:nvSpPr>
        <p:spPr>
          <a:xfrm>
            <a:off x="732519" y="2024743"/>
            <a:ext cx="3932237" cy="3811588"/>
          </a:xfrm>
        </p:spPr>
        <p:txBody>
          <a:bodyPr>
            <a:normAutofit/>
          </a:bodyPr>
          <a:lstStyle/>
          <a:p>
            <a:r>
              <a:rPr lang="en-US" sz="2800" dirty="0"/>
              <a:t>Define value in your process through the eyes of the patient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025" y="1389743"/>
            <a:ext cx="7013448" cy="4678680"/>
          </a:xfrm>
          <a:prstGeom prst="rect">
            <a:avLst/>
          </a:prstGeom>
        </p:spPr>
      </p:pic>
    </p:spTree>
    <p:extLst>
      <p:ext uri="{BB962C8B-B14F-4D97-AF65-F5344CB8AC3E}">
        <p14:creationId xmlns:p14="http://schemas.microsoft.com/office/powerpoint/2010/main" val="265551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49775" y="335280"/>
          <a:ext cx="10515600" cy="6278880"/>
        </p:xfrm>
        <a:graphic>
          <a:graphicData uri="http://schemas.openxmlformats.org/drawingml/2006/table">
            <a:tbl>
              <a:tblPr firstRow="1" bandRow="1">
                <a:tableStyleId>{5C22544A-7EE6-4342-B048-85BDC9FD1C3A}</a:tableStyleId>
              </a:tblPr>
              <a:tblGrid>
                <a:gridCol w="1106347">
                  <a:extLst>
                    <a:ext uri="{9D8B030D-6E8A-4147-A177-3AD203B41FA5}">
                      <a16:colId xmlns:a16="http://schemas.microsoft.com/office/drawing/2014/main" val="20000"/>
                    </a:ext>
                  </a:extLst>
                </a:gridCol>
                <a:gridCol w="1782501">
                  <a:extLst>
                    <a:ext uri="{9D8B030D-6E8A-4147-A177-3AD203B41FA5}">
                      <a16:colId xmlns:a16="http://schemas.microsoft.com/office/drawing/2014/main" val="20001"/>
                    </a:ext>
                  </a:extLst>
                </a:gridCol>
                <a:gridCol w="2083443">
                  <a:extLst>
                    <a:ext uri="{9D8B030D-6E8A-4147-A177-3AD203B41FA5}">
                      <a16:colId xmlns:a16="http://schemas.microsoft.com/office/drawing/2014/main" val="20002"/>
                    </a:ext>
                  </a:extLst>
                </a:gridCol>
                <a:gridCol w="1886673">
                  <a:extLst>
                    <a:ext uri="{9D8B030D-6E8A-4147-A177-3AD203B41FA5}">
                      <a16:colId xmlns:a16="http://schemas.microsoft.com/office/drawing/2014/main" val="20003"/>
                    </a:ext>
                  </a:extLst>
                </a:gridCol>
                <a:gridCol w="1904036">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ctr"/>
                      <a:r>
                        <a:rPr lang="en-US" sz="1600" dirty="0">
                          <a:solidFill>
                            <a:schemeClr val="tx1"/>
                          </a:solidFill>
                        </a:rPr>
                        <a:t>SESSION</a:t>
                      </a:r>
                    </a:p>
                  </a:txBody>
                  <a:tcPr/>
                </a:tc>
                <a:tc>
                  <a:txBody>
                    <a:bodyPr/>
                    <a:lstStyle/>
                    <a:p>
                      <a:pPr algn="ctr"/>
                      <a:r>
                        <a:rPr lang="en-US" sz="1600" dirty="0"/>
                        <a:t>Introductory</a:t>
                      </a:r>
                      <a:r>
                        <a:rPr lang="en-US" sz="1600" baseline="0" dirty="0"/>
                        <a:t> Webinar</a:t>
                      </a:r>
                      <a:endParaRPr lang="en-US" sz="1600" dirty="0"/>
                    </a:p>
                  </a:txBody>
                  <a:tcPr/>
                </a:tc>
                <a:tc>
                  <a:txBody>
                    <a:bodyPr/>
                    <a:lstStyle/>
                    <a:p>
                      <a:pPr algn="ctr"/>
                      <a:r>
                        <a:rPr lang="en-US" sz="1600" dirty="0"/>
                        <a:t>Smart Start: </a:t>
                      </a:r>
                    </a:p>
                    <a:p>
                      <a:pPr algn="ctr"/>
                      <a:r>
                        <a:rPr lang="en-US" sz="1600" dirty="0"/>
                        <a:t>2-Day On-Site</a:t>
                      </a:r>
                    </a:p>
                  </a:txBody>
                  <a:tcPr/>
                </a:tc>
                <a:tc>
                  <a:txBody>
                    <a:bodyPr/>
                    <a:lstStyle/>
                    <a:p>
                      <a:pPr algn="ctr"/>
                      <a:r>
                        <a:rPr lang="en-US" sz="1600" dirty="0"/>
                        <a:t>Learning Session #1</a:t>
                      </a:r>
                    </a:p>
                  </a:txBody>
                  <a:tcPr/>
                </a:tc>
                <a:tc>
                  <a:txBody>
                    <a:bodyPr/>
                    <a:lstStyle/>
                    <a:p>
                      <a:pPr algn="ctr"/>
                      <a:r>
                        <a:rPr lang="en-US" sz="1600" dirty="0"/>
                        <a:t>Learning Session #2</a:t>
                      </a:r>
                    </a:p>
                  </a:txBody>
                  <a:tcPr/>
                </a:tc>
                <a:tc>
                  <a:txBody>
                    <a:bodyPr/>
                    <a:lstStyle/>
                    <a:p>
                      <a:pPr algn="ctr"/>
                      <a:r>
                        <a:rPr lang="en-US" sz="1600" dirty="0"/>
                        <a:t>Learning Session #3</a:t>
                      </a:r>
                    </a:p>
                  </a:txBody>
                  <a:tcPr/>
                </a:tc>
                <a:extLst>
                  <a:ext uri="{0D108BD9-81ED-4DB2-BD59-A6C34878D82A}">
                    <a16:rowId xmlns:a16="http://schemas.microsoft.com/office/drawing/2014/main" val="10000"/>
                  </a:ext>
                </a:extLst>
              </a:tr>
              <a:tr h="370840">
                <a:tc>
                  <a:txBody>
                    <a:bodyPr/>
                    <a:lstStyle/>
                    <a:p>
                      <a:r>
                        <a:rPr lang="en-US" sz="1600" b="1" dirty="0"/>
                        <a:t>CONTENT</a:t>
                      </a:r>
                    </a:p>
                  </a:txBody>
                  <a:tcPr/>
                </a:tc>
                <a:tc>
                  <a:txBody>
                    <a:bodyPr/>
                    <a:lstStyle/>
                    <a:p>
                      <a:r>
                        <a:rPr lang="en-US" sz="1600" b="1" dirty="0"/>
                        <a:t>Quality Improvement Primer </a:t>
                      </a:r>
                      <a:r>
                        <a:rPr lang="en-US" sz="1600" dirty="0"/>
                        <a:t>- </a:t>
                      </a:r>
                    </a:p>
                    <a:p>
                      <a:pPr marL="285750" indent="-285750">
                        <a:buFont typeface="Arial" charset="0"/>
                        <a:buChar char="•"/>
                      </a:pPr>
                      <a:r>
                        <a:rPr lang="en-US" sz="1600" dirty="0"/>
                        <a:t>Guiding Principles</a:t>
                      </a:r>
                    </a:p>
                    <a:p>
                      <a:pPr marL="285750" indent="-285750">
                        <a:buFont typeface="Arial" charset="0"/>
                        <a:buChar char="•"/>
                      </a:pPr>
                      <a:r>
                        <a:rPr lang="en-US" sz="1600" dirty="0"/>
                        <a:t>DMAIC</a:t>
                      </a:r>
                    </a:p>
                    <a:p>
                      <a:pPr marL="285750" indent="-285750">
                        <a:buFont typeface="Arial" charset="0"/>
                        <a:buChar char="•"/>
                      </a:pPr>
                      <a:r>
                        <a:rPr lang="en-US" sz="1600" dirty="0"/>
                        <a:t>Model for Improvement</a:t>
                      </a:r>
                    </a:p>
                    <a:p>
                      <a:pPr marL="285750" indent="-285750">
                        <a:buFont typeface="Arial" charset="0"/>
                        <a:buChar char="•"/>
                      </a:pPr>
                      <a:endParaRPr lang="en-US" sz="1600" dirty="0"/>
                    </a:p>
                    <a:p>
                      <a:r>
                        <a:rPr lang="en-US" sz="1600" b="1" dirty="0"/>
                        <a:t>Data/</a:t>
                      </a:r>
                      <a:r>
                        <a:rPr lang="en-US" sz="1600" b="1" baseline="0" dirty="0"/>
                        <a:t> </a:t>
                      </a:r>
                      <a:r>
                        <a:rPr lang="en-US" sz="1600" b="1" dirty="0"/>
                        <a:t>Measurement Overview</a:t>
                      </a:r>
                    </a:p>
                    <a:p>
                      <a:endParaRPr lang="en-US" sz="1600" b="1" dirty="0"/>
                    </a:p>
                    <a:p>
                      <a:r>
                        <a:rPr lang="en-US" sz="1600" b="1" dirty="0"/>
                        <a:t>Stakeholder Analysis</a:t>
                      </a:r>
                    </a:p>
                    <a:p>
                      <a:endParaRPr lang="en-US" sz="1600" b="1" dirty="0"/>
                    </a:p>
                    <a:p>
                      <a:r>
                        <a:rPr lang="en-US" sz="1600" b="1" dirty="0"/>
                        <a:t>Team Formation</a:t>
                      </a:r>
                    </a:p>
                    <a:p>
                      <a:endParaRPr lang="en-US" sz="1600" b="1" dirty="0"/>
                    </a:p>
                    <a:p>
                      <a:r>
                        <a:rPr lang="en-US" sz="1600" b="1" dirty="0"/>
                        <a:t>Planning for Smart Start / Process Mapping</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DEFINE / MEASURE</a:t>
                      </a:r>
                    </a:p>
                    <a:p>
                      <a:r>
                        <a:rPr lang="en-US" sz="1600" b="1" dirty="0"/>
                        <a:t>Process Mapping</a:t>
                      </a:r>
                    </a:p>
                    <a:p>
                      <a:endParaRPr lang="en-US" sz="1600" b="0" dirty="0"/>
                    </a:p>
                    <a:p>
                      <a:r>
                        <a:rPr lang="en-US" sz="1600" b="1" dirty="0"/>
                        <a:t>Brainstorming / Affinity Diagram</a:t>
                      </a:r>
                    </a:p>
                    <a:p>
                      <a:endParaRPr lang="en-US" sz="1600" b="1" dirty="0"/>
                    </a:p>
                    <a:p>
                      <a:r>
                        <a:rPr lang="en-US" sz="1600" b="1" dirty="0"/>
                        <a:t>Prioritize Opportunities for Improvement (OFIs)</a:t>
                      </a:r>
                    </a:p>
                    <a:p>
                      <a:pPr marL="285750" indent="-285750">
                        <a:buFont typeface="Arial" charset="0"/>
                        <a:buChar char="•"/>
                      </a:pPr>
                      <a:r>
                        <a:rPr lang="en-US" sz="1600" dirty="0"/>
                        <a:t>Impact/Effort Grid</a:t>
                      </a:r>
                    </a:p>
                    <a:p>
                      <a:pPr marL="285750" indent="-285750">
                        <a:buFont typeface="Arial" charset="0"/>
                        <a:buChar char="•"/>
                      </a:pPr>
                      <a:endParaRPr lang="en-US" sz="1600" dirty="0"/>
                    </a:p>
                    <a:p>
                      <a:r>
                        <a:rPr lang="en-US" sz="1600" b="1" dirty="0"/>
                        <a:t>Project Outline</a:t>
                      </a:r>
                      <a:endParaRPr lang="en-US" sz="1600" b="1" baseline="0" dirty="0"/>
                    </a:p>
                    <a:p>
                      <a:pPr marL="285750" indent="-285750">
                        <a:buFont typeface="Arial" charset="0"/>
                        <a:buChar char="•"/>
                      </a:pPr>
                      <a:r>
                        <a:rPr lang="en-US" sz="1600" dirty="0"/>
                        <a:t>Problem Statement</a:t>
                      </a:r>
                      <a:r>
                        <a:rPr lang="en-US" sz="1600" baseline="0" dirty="0"/>
                        <a:t> </a:t>
                      </a:r>
                    </a:p>
                    <a:p>
                      <a:pPr marL="285750" indent="-285750">
                        <a:buFont typeface="Arial" charset="0"/>
                        <a:buChar char="•"/>
                      </a:pPr>
                      <a:r>
                        <a:rPr lang="en-US" sz="1600" dirty="0"/>
                        <a:t>Scope</a:t>
                      </a:r>
                    </a:p>
                    <a:p>
                      <a:pPr marL="285750" indent="-285750">
                        <a:buFont typeface="Arial" charset="0"/>
                        <a:buChar char="•"/>
                      </a:pPr>
                      <a:r>
                        <a:rPr lang="en-US" sz="1600" dirty="0"/>
                        <a:t>Aim Statement / Metric</a:t>
                      </a:r>
                    </a:p>
                    <a:p>
                      <a:endParaRPr lang="en-US" sz="1600" b="1" dirty="0"/>
                    </a:p>
                    <a:p>
                      <a:r>
                        <a:rPr lang="en-US" sz="1600" b="1" dirty="0"/>
                        <a:t>Elevator Speech</a:t>
                      </a:r>
                    </a:p>
                    <a:p>
                      <a:endParaRPr lang="en-US" sz="1600" b="1" dirty="0"/>
                    </a:p>
                    <a:p>
                      <a:r>
                        <a:rPr lang="en-US" sz="1600" b="1" dirty="0"/>
                        <a:t>Action Plan</a:t>
                      </a:r>
                    </a:p>
                    <a:p>
                      <a:endParaRPr lang="en-US" sz="1600" b="1" dirty="0"/>
                    </a:p>
                    <a:p>
                      <a:r>
                        <a:rPr lang="en-US" sz="1600" b="1" dirty="0"/>
                        <a:t>Communication Plan</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Quality</a:t>
                      </a:r>
                      <a:r>
                        <a:rPr lang="en-US" sz="1600" b="1" baseline="0" dirty="0"/>
                        <a:t> Improvement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Review Smart Start Outputs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PDCA Overview</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Project</a:t>
                      </a:r>
                      <a:r>
                        <a:rPr lang="en-US" sz="1600" b="1" baseline="0" dirty="0">
                          <a:solidFill>
                            <a:schemeClr val="tx1"/>
                          </a:solidFill>
                        </a:rPr>
                        <a:t> </a:t>
                      </a:r>
                      <a:r>
                        <a:rPr lang="en-US" sz="1600" b="1" dirty="0">
                          <a:solidFill>
                            <a:schemeClr val="tx1"/>
                          </a:solidFill>
                        </a:rPr>
                        <a:t>Mgmt.</a:t>
                      </a:r>
                    </a:p>
                    <a:p>
                      <a:endParaRPr lang="en-US" sz="1600" b="1" dirty="0">
                        <a:solidFill>
                          <a:schemeClr val="tx1"/>
                        </a:solidFill>
                      </a:endParaRPr>
                    </a:p>
                    <a:p>
                      <a:r>
                        <a:rPr lang="en-US" sz="1600" b="1" dirty="0">
                          <a:solidFill>
                            <a:schemeClr val="tx1"/>
                          </a:solidFill>
                        </a:rPr>
                        <a:t>Change Mgmt.</a:t>
                      </a:r>
                    </a:p>
                    <a:p>
                      <a:endParaRPr lang="en-US" sz="1600" b="1" dirty="0"/>
                    </a:p>
                    <a:p>
                      <a:r>
                        <a:rPr lang="en-US" sz="1600" b="1" dirty="0">
                          <a:solidFill>
                            <a:schemeClr val="tx1"/>
                          </a:solidFill>
                        </a:rPr>
                        <a:t>Voice of Customer</a:t>
                      </a:r>
                    </a:p>
                    <a:p>
                      <a:endParaRPr lang="en-US" sz="1600" b="1" dirty="0">
                        <a:solidFill>
                          <a:schemeClr val="tx1"/>
                        </a:solidFill>
                      </a:endParaRPr>
                    </a:p>
                    <a:p>
                      <a:r>
                        <a:rPr lang="en-US" sz="1600" b="1" dirty="0">
                          <a:solidFill>
                            <a:schemeClr val="tx1"/>
                          </a:solidFill>
                        </a:rPr>
                        <a:t>Critical to Quality</a:t>
                      </a:r>
                    </a:p>
                    <a:p>
                      <a:endParaRPr lang="en-US" sz="16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Data/Measurement</a:t>
                      </a:r>
                      <a:endParaRPr lang="en-US" sz="1600" b="1" dirty="0">
                        <a:solidFill>
                          <a:schemeClr val="tx1"/>
                        </a:solidFill>
                      </a:endParaRPr>
                    </a:p>
                    <a:p>
                      <a:endParaRPr lang="en-US" sz="1600" b="1" dirty="0">
                        <a:solidFill>
                          <a:srgbClr val="FF0000"/>
                        </a:solidFill>
                      </a:endParaRPr>
                    </a:p>
                    <a:p>
                      <a:r>
                        <a:rPr lang="en-US" sz="1600" b="1" dirty="0">
                          <a:solidFill>
                            <a:srgbClr val="FF0000"/>
                          </a:solidFill>
                        </a:rPr>
                        <a:t>ANALYZE</a:t>
                      </a:r>
                      <a:r>
                        <a:rPr lang="en-US" sz="1600" b="1" dirty="0"/>
                        <a:t> </a:t>
                      </a:r>
                    </a:p>
                    <a:p>
                      <a:r>
                        <a:rPr lang="en-US" sz="1600" b="1" dirty="0"/>
                        <a:t>5</a:t>
                      </a:r>
                      <a:r>
                        <a:rPr lang="en-US" sz="1600" b="1" baseline="0" dirty="0"/>
                        <a:t> Whys, Cause &amp; Effect Diagram, Pareto</a:t>
                      </a:r>
                      <a:r>
                        <a:rPr lang="en-US" sz="1600" dirty="0"/>
                        <a:t> </a:t>
                      </a:r>
                      <a:r>
                        <a:rPr lang="en-US" sz="1600" b="1" dirty="0"/>
                        <a:t>Diagram, Spaghetti Diagram, Run Charts/Control Charts</a:t>
                      </a:r>
                    </a:p>
                  </a:txBody>
                  <a:tcPr/>
                </a:tc>
                <a:tc>
                  <a:txBody>
                    <a:bodyPr/>
                    <a:lstStyle/>
                    <a:p>
                      <a:r>
                        <a:rPr lang="en-US" sz="1600" b="1" dirty="0">
                          <a:solidFill>
                            <a:srgbClr val="FF0000"/>
                          </a:solidFill>
                        </a:rPr>
                        <a:t>IMPROVE</a:t>
                      </a:r>
                      <a:r>
                        <a:rPr lang="en-US" sz="1600" dirty="0"/>
                        <a:t> </a:t>
                      </a:r>
                      <a:r>
                        <a:rPr lang="en-US" sz="1600" b="1" dirty="0"/>
                        <a:t>Simulation</a:t>
                      </a:r>
                      <a:endParaRPr lang="en-US" sz="1600" b="0" dirty="0"/>
                    </a:p>
                    <a:p>
                      <a:pPr marL="285750" indent="-285750">
                        <a:buFont typeface="Arial" charset="0"/>
                        <a:buChar char="•"/>
                      </a:pPr>
                      <a:r>
                        <a:rPr lang="en-US" sz="1600" dirty="0"/>
                        <a:t>Before/After</a:t>
                      </a:r>
                    </a:p>
                    <a:p>
                      <a:endParaRPr lang="en-US" sz="1600" b="1" dirty="0"/>
                    </a:p>
                    <a:p>
                      <a:r>
                        <a:rPr lang="en-US" sz="1600" b="1" dirty="0"/>
                        <a:t>PDCA / Small Test of Change</a:t>
                      </a:r>
                    </a:p>
                    <a:p>
                      <a:endParaRPr lang="en-US" sz="1600" b="1" dirty="0"/>
                    </a:p>
                    <a:p>
                      <a:r>
                        <a:rPr lang="en-US" sz="1600" b="1" dirty="0">
                          <a:solidFill>
                            <a:schemeClr val="tx1"/>
                          </a:solidFill>
                        </a:rPr>
                        <a:t>Lean</a:t>
                      </a:r>
                    </a:p>
                    <a:p>
                      <a:pPr marL="285750" indent="-285750">
                        <a:buFont typeface="Arial" charset="0"/>
                        <a:buChar char="•"/>
                      </a:pPr>
                      <a:r>
                        <a:rPr lang="en-US" sz="1600" b="0" dirty="0">
                          <a:solidFill>
                            <a:schemeClr val="tx1"/>
                          </a:solidFill>
                        </a:rPr>
                        <a:t>5S</a:t>
                      </a:r>
                      <a:endParaRPr lang="en-US" sz="1600" b="0" dirty="0"/>
                    </a:p>
                    <a:p>
                      <a:pPr marL="285750" indent="-285750">
                        <a:buFont typeface="Arial" charset="0"/>
                        <a:buChar char="•"/>
                      </a:pPr>
                      <a:r>
                        <a:rPr lang="en-US" sz="1600" b="0" dirty="0"/>
                        <a:t>Visual Management</a:t>
                      </a:r>
                    </a:p>
                    <a:p>
                      <a:pPr marL="285750" indent="-285750">
                        <a:buFont typeface="Arial" charset="0"/>
                        <a:buChar char="•"/>
                      </a:pPr>
                      <a:r>
                        <a:rPr lang="en-US" sz="1600" b="0" dirty="0"/>
                        <a:t>Physical Layout</a:t>
                      </a:r>
                    </a:p>
                    <a:p>
                      <a:endParaRPr lang="en-US" sz="1600" b="1" dirty="0">
                        <a:solidFill>
                          <a:schemeClr val="tx1"/>
                        </a:solidFill>
                      </a:endParaRPr>
                    </a:p>
                    <a:p>
                      <a:r>
                        <a:rPr lang="en-US" sz="1600" b="1" dirty="0">
                          <a:solidFill>
                            <a:schemeClr val="tx1"/>
                          </a:solidFill>
                        </a:rPr>
                        <a:t>Standardized Work</a:t>
                      </a:r>
                    </a:p>
                    <a:p>
                      <a:endParaRPr lang="en-US" sz="1600" b="1" dirty="0">
                        <a:solidFill>
                          <a:schemeClr val="tx1"/>
                        </a:solidFill>
                      </a:endParaRPr>
                    </a:p>
                    <a:p>
                      <a:r>
                        <a:rPr lang="en-US" sz="1600" b="1" dirty="0">
                          <a:solidFill>
                            <a:schemeClr val="tx1"/>
                          </a:solidFill>
                        </a:rPr>
                        <a:t>Future State Process Map</a:t>
                      </a:r>
                    </a:p>
                    <a:p>
                      <a:endParaRPr lang="en-US" sz="1600" b="1" dirty="0">
                        <a:solidFill>
                          <a:schemeClr val="tx1"/>
                        </a:solidFill>
                      </a:endParaRPr>
                    </a:p>
                    <a:p>
                      <a:r>
                        <a:rPr lang="en-US" sz="1600" b="1" dirty="0">
                          <a:solidFill>
                            <a:schemeClr val="tx1"/>
                          </a:solidFill>
                        </a:rPr>
                        <a:t>Data Display</a:t>
                      </a:r>
                    </a:p>
                    <a:p>
                      <a:endParaRPr lang="en-US" sz="1600" dirty="0"/>
                    </a:p>
                  </a:txBody>
                  <a:tcPr/>
                </a:tc>
                <a:tc>
                  <a:txBody>
                    <a:bodyPr/>
                    <a:lstStyle/>
                    <a:p>
                      <a:r>
                        <a:rPr lang="en-US" sz="1600" b="1" dirty="0">
                          <a:solidFill>
                            <a:srgbClr val="FF0000"/>
                          </a:solidFill>
                        </a:rPr>
                        <a:t>CONTROL</a:t>
                      </a:r>
                    </a:p>
                    <a:p>
                      <a:r>
                        <a:rPr lang="en-US" sz="1600" b="1" dirty="0"/>
                        <a:t>Process Owner Transfer</a:t>
                      </a:r>
                    </a:p>
                    <a:p>
                      <a:endParaRPr lang="en-US" sz="1600" dirty="0"/>
                    </a:p>
                    <a:p>
                      <a:r>
                        <a:rPr lang="en-US" sz="1600" b="1" dirty="0"/>
                        <a:t>Control Plan</a:t>
                      </a:r>
                    </a:p>
                    <a:p>
                      <a:endParaRPr lang="en-US" sz="1600" dirty="0"/>
                    </a:p>
                    <a:p>
                      <a:r>
                        <a:rPr lang="en-US" sz="1600" b="1" dirty="0"/>
                        <a:t>Result Communication</a:t>
                      </a:r>
                    </a:p>
                    <a:p>
                      <a:pPr marL="285750" indent="-285750">
                        <a:buFont typeface="Arial" charset="0"/>
                        <a:buChar char="•"/>
                      </a:pPr>
                      <a:r>
                        <a:rPr lang="en-US" sz="1600" dirty="0"/>
                        <a:t>Final Report</a:t>
                      </a:r>
                      <a:endParaRPr lang="en-US" sz="1600" baseline="0" dirty="0"/>
                    </a:p>
                    <a:p>
                      <a:pPr marL="285750" indent="-285750">
                        <a:buFont typeface="Arial" charset="0"/>
                        <a:buChar char="•"/>
                      </a:pPr>
                      <a:r>
                        <a:rPr lang="en-US" sz="1600" dirty="0"/>
                        <a:t>Storyboard</a:t>
                      </a:r>
                    </a:p>
                    <a:p>
                      <a:pPr marL="285750" indent="-285750">
                        <a:buFont typeface="Arial" charset="0"/>
                        <a:buChar char="•"/>
                      </a:pPr>
                      <a:r>
                        <a:rPr lang="en-US" sz="1600" b="0" dirty="0">
                          <a:solidFill>
                            <a:schemeClr val="tx1"/>
                          </a:solidFill>
                        </a:rPr>
                        <a:t>Presentation</a:t>
                      </a:r>
                    </a:p>
                    <a:p>
                      <a:endParaRPr lang="en-US" sz="1600" b="0" dirty="0">
                        <a:solidFill>
                          <a:schemeClr val="tx1"/>
                        </a:solidFill>
                      </a:endParaRPr>
                    </a:p>
                    <a:p>
                      <a:r>
                        <a:rPr lang="en-US" sz="1600" b="1" dirty="0"/>
                        <a:t>Spread Best Practices</a:t>
                      </a:r>
                    </a:p>
                    <a:p>
                      <a:endParaRPr lang="en-US" sz="1600" b="1" dirty="0"/>
                    </a:p>
                    <a:p>
                      <a:r>
                        <a:rPr lang="en-US" sz="1600" b="1" dirty="0"/>
                        <a:t>Celebrate Success</a:t>
                      </a:r>
                    </a:p>
                    <a:p>
                      <a:endParaRPr lang="en-US" sz="1600" b="1" dirty="0"/>
                    </a:p>
                    <a:p>
                      <a:r>
                        <a:rPr lang="en-US" sz="1600" b="1" dirty="0"/>
                        <a:t>Additional Tools</a:t>
                      </a:r>
                      <a:endParaRPr lang="en-US" sz="1600" b="1" baseline="0" dirty="0"/>
                    </a:p>
                    <a:p>
                      <a:pPr marL="285750" indent="-285750">
                        <a:buFont typeface="Arial" charset="0"/>
                        <a:buChar char="•"/>
                      </a:pPr>
                      <a:r>
                        <a:rPr lang="en-US" sz="1600" b="0" dirty="0">
                          <a:solidFill>
                            <a:schemeClr val="tx1"/>
                          </a:solidFill>
                        </a:rPr>
                        <a:t>Chart Review</a:t>
                      </a:r>
                    </a:p>
                    <a:p>
                      <a:pPr marL="285750" indent="-285750">
                        <a:buFont typeface="Arial" charset="0"/>
                        <a:buChar char="•"/>
                      </a:pPr>
                      <a:r>
                        <a:rPr lang="en-US" sz="1600" dirty="0"/>
                        <a:t>Avoiding Pitfalls</a:t>
                      </a:r>
                    </a:p>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15805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 S = O</a:t>
            </a:r>
          </a:p>
        </p:txBody>
      </p:sp>
      <p:sp>
        <p:nvSpPr>
          <p:cNvPr id="4" name="Text Placeholder 3"/>
          <p:cNvSpPr>
            <a:spLocks noGrp="1"/>
          </p:cNvSpPr>
          <p:nvPr>
            <p:ph type="body" idx="1"/>
          </p:nvPr>
        </p:nvSpPr>
        <p:spPr/>
        <p:txBody>
          <a:bodyPr/>
          <a:lstStyle/>
          <a:p>
            <a:r>
              <a:rPr lang="en-US" dirty="0"/>
              <a:t>Process Flow</a:t>
            </a:r>
          </a:p>
        </p:txBody>
      </p:sp>
      <p:graphicFrame>
        <p:nvGraphicFramePr>
          <p:cNvPr id="8" name="Content Placeholder 7"/>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quarter" idx="3"/>
          </p:nvPr>
        </p:nvSpPr>
        <p:spPr/>
        <p:txBody>
          <a:bodyPr/>
          <a:lstStyle/>
          <a:p>
            <a:r>
              <a:rPr lang="en-US" dirty="0"/>
              <a:t>Layout</a:t>
            </a:r>
          </a:p>
        </p:txBody>
      </p:sp>
      <p:pic>
        <p:nvPicPr>
          <p:cNvPr id="7" name="Content Placeholder 9"/>
          <p:cNvPicPr>
            <a:picLocks noChangeAspect="1"/>
          </p:cNvPicPr>
          <p:nvPr/>
        </p:nvPicPr>
        <p:blipFill>
          <a:blip r:embed="rId8"/>
          <a:stretch>
            <a:fillRect/>
          </a:stretch>
        </p:blipFill>
        <p:spPr>
          <a:xfrm>
            <a:off x="6887094" y="2505075"/>
            <a:ext cx="4277644" cy="4212503"/>
          </a:xfrm>
          <a:prstGeom prst="rect">
            <a:avLst/>
          </a:prstGeom>
        </p:spPr>
      </p:pic>
    </p:spTree>
    <p:extLst>
      <p:ext uri="{BB962C8B-B14F-4D97-AF65-F5344CB8AC3E}">
        <p14:creationId xmlns:p14="http://schemas.microsoft.com/office/powerpoint/2010/main" val="347093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3"/>
                </a:solidFill>
              </a:rPr>
              <a:t>Value Added Ratio</a:t>
            </a:r>
          </a:p>
        </p:txBody>
      </p:sp>
      <p:sp>
        <p:nvSpPr>
          <p:cNvPr id="4" name="Text Placeholder 3"/>
          <p:cNvSpPr>
            <a:spLocks noGrp="1"/>
          </p:cNvSpPr>
          <p:nvPr>
            <p:ph type="body" sz="half" idx="2"/>
          </p:nvPr>
        </p:nvSpPr>
        <p:spPr>
          <a:xfrm>
            <a:off x="598515" y="2057400"/>
            <a:ext cx="5536278" cy="3811588"/>
          </a:xfrm>
        </p:spPr>
        <p:txBody>
          <a:bodyPr>
            <a:normAutofit/>
          </a:bodyPr>
          <a:lstStyle/>
          <a:p>
            <a:pPr>
              <a:lnSpc>
                <a:spcPct val="150000"/>
              </a:lnSpc>
            </a:pPr>
            <a:r>
              <a:rPr lang="en-US" sz="1800" dirty="0"/>
              <a:t>          </a:t>
            </a:r>
            <a:r>
              <a:rPr lang="en-US" sz="3200" dirty="0"/>
              <a:t>Process Time (Value Added)</a:t>
            </a:r>
          </a:p>
          <a:p>
            <a:pPr>
              <a:lnSpc>
                <a:spcPct val="150000"/>
              </a:lnSpc>
            </a:pPr>
            <a:r>
              <a:rPr lang="en-US" sz="3200" dirty="0"/>
              <a:t>                    Total Time</a:t>
            </a:r>
          </a:p>
        </p:txBody>
      </p:sp>
      <p:sp>
        <p:nvSpPr>
          <p:cNvPr id="5" name="Equal 4"/>
          <p:cNvSpPr/>
          <p:nvPr/>
        </p:nvSpPr>
        <p:spPr>
          <a:xfrm>
            <a:off x="627914" y="2472830"/>
            <a:ext cx="423747" cy="71489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Minus 5"/>
          <p:cNvSpPr/>
          <p:nvPr/>
        </p:nvSpPr>
        <p:spPr>
          <a:xfrm>
            <a:off x="382386" y="2570795"/>
            <a:ext cx="6163570" cy="722833"/>
          </a:xfrm>
          <a:prstGeom prst="mathMinus">
            <a:avLst>
              <a:gd name="adj1" fmla="val 18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07980" y="1030778"/>
            <a:ext cx="4838209" cy="4838209"/>
          </a:xfrm>
        </p:spPr>
      </p:pic>
    </p:spTree>
    <p:extLst>
      <p:ext uri="{BB962C8B-B14F-4D97-AF65-F5344CB8AC3E}">
        <p14:creationId xmlns:p14="http://schemas.microsoft.com/office/powerpoint/2010/main" val="443822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 Future State</a:t>
            </a:r>
          </a:p>
        </p:txBody>
      </p:sp>
      <p:sp>
        <p:nvSpPr>
          <p:cNvPr id="3" name="Text Placeholder 2"/>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4D5698F7-682A-B44D-B70E-7B9A2BE15B36}"/>
              </a:ext>
            </a:extLst>
          </p:cNvPr>
          <p:cNvSpPr txBox="1"/>
          <p:nvPr/>
        </p:nvSpPr>
        <p:spPr>
          <a:xfrm>
            <a:off x="8975887" y="6116638"/>
            <a:ext cx="2037674" cy="369332"/>
          </a:xfrm>
          <a:prstGeom prst="rect">
            <a:avLst/>
          </a:prstGeom>
          <a:noFill/>
          <a:ln w="76200">
            <a:solidFill>
              <a:schemeClr val="accent2"/>
            </a:solidFill>
          </a:ln>
        </p:spPr>
        <p:txBody>
          <a:bodyPr wrap="none" rtlCol="0">
            <a:spAutoFit/>
          </a:bodyPr>
          <a:lstStyle/>
          <a:p>
            <a:r>
              <a:rPr lang="en-US" dirty="0"/>
              <a:t>Workbook, p. 38-41</a:t>
            </a:r>
          </a:p>
        </p:txBody>
      </p:sp>
      <p:sp>
        <p:nvSpPr>
          <p:cNvPr id="5" name="Vertical Scroll 4">
            <a:extLst>
              <a:ext uri="{FF2B5EF4-FFF2-40B4-BE49-F238E27FC236}">
                <a16:creationId xmlns:a16="http://schemas.microsoft.com/office/drawing/2014/main" id="{E3A4096A-7B9A-F049-B229-A18BB998B629}"/>
              </a:ext>
            </a:extLst>
          </p:cNvPr>
          <p:cNvSpPr/>
          <p:nvPr/>
        </p:nvSpPr>
        <p:spPr>
          <a:xfrm>
            <a:off x="9932987"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737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from Current State to Future State</a:t>
            </a:r>
          </a:p>
        </p:txBody>
      </p:sp>
      <p:sp>
        <p:nvSpPr>
          <p:cNvPr id="3" name="Content Placeholder 2"/>
          <p:cNvSpPr>
            <a:spLocks noGrp="1"/>
          </p:cNvSpPr>
          <p:nvPr>
            <p:ph idx="1"/>
          </p:nvPr>
        </p:nvSpPr>
        <p:spPr/>
        <p:txBody>
          <a:bodyPr/>
          <a:lstStyle/>
          <a:p>
            <a:r>
              <a:rPr lang="en-US" sz="3200" b="1" dirty="0">
                <a:solidFill>
                  <a:schemeClr val="accent1"/>
                </a:solidFill>
              </a:rPr>
              <a:t>Eliminate</a:t>
            </a:r>
            <a:r>
              <a:rPr lang="en-US" sz="3200" dirty="0"/>
              <a:t> unnecessary steps</a:t>
            </a:r>
          </a:p>
          <a:p>
            <a:r>
              <a:rPr lang="en-US" sz="3200" b="1" dirty="0">
                <a:solidFill>
                  <a:schemeClr val="accent1"/>
                </a:solidFill>
              </a:rPr>
              <a:t>Combine</a:t>
            </a:r>
            <a:r>
              <a:rPr lang="en-US" sz="3200" dirty="0"/>
              <a:t> steps when practical</a:t>
            </a:r>
          </a:p>
          <a:p>
            <a:r>
              <a:rPr lang="en-US" sz="3200" b="1" dirty="0">
                <a:solidFill>
                  <a:schemeClr val="accent1"/>
                </a:solidFill>
              </a:rPr>
              <a:t>Re-arrange</a:t>
            </a:r>
            <a:r>
              <a:rPr lang="en-US" sz="3200" dirty="0"/>
              <a:t> steps for a better sequence</a:t>
            </a:r>
          </a:p>
          <a:p>
            <a:r>
              <a:rPr lang="en-US" sz="3200" b="1" dirty="0">
                <a:solidFill>
                  <a:schemeClr val="accent1"/>
                </a:solidFill>
              </a:rPr>
              <a:t>Simplify</a:t>
            </a:r>
            <a:r>
              <a:rPr lang="en-US" sz="3200" dirty="0"/>
              <a:t> necessary steps</a:t>
            </a:r>
          </a:p>
          <a:p>
            <a:r>
              <a:rPr lang="en-US" sz="3200" dirty="0"/>
              <a:t>Work out your ideas with </a:t>
            </a:r>
            <a:r>
              <a:rPr lang="en-US" sz="3200" b="1" dirty="0">
                <a:solidFill>
                  <a:schemeClr val="accent1"/>
                </a:solidFill>
              </a:rPr>
              <a:t>others</a:t>
            </a:r>
          </a:p>
          <a:p>
            <a:r>
              <a:rPr lang="en-US" sz="3200" dirty="0"/>
              <a:t>Create a </a:t>
            </a:r>
            <a:r>
              <a:rPr lang="en-US" sz="3200" b="1" dirty="0">
                <a:solidFill>
                  <a:schemeClr val="accent1"/>
                </a:solidFill>
              </a:rPr>
              <a:t>new</a:t>
            </a:r>
            <a:r>
              <a:rPr lang="en-US" sz="3200" dirty="0"/>
              <a:t> (future state) process map</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33810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742156"/>
            <a:ext cx="4548188" cy="1672432"/>
          </a:xfrm>
        </p:spPr>
        <p:txBody>
          <a:bodyPr>
            <a:normAutofit fontScale="90000"/>
          </a:bodyPr>
          <a:lstStyle/>
          <a:p>
            <a:r>
              <a:rPr lang="en-US" sz="4900" dirty="0"/>
              <a:t>Process Map </a:t>
            </a:r>
            <a:r>
              <a:rPr lang="mr-IN" sz="4900" dirty="0"/>
              <a:t>–</a:t>
            </a:r>
            <a:r>
              <a:rPr lang="en-US" sz="4900" dirty="0"/>
              <a:t> </a:t>
            </a:r>
            <a:br>
              <a:rPr lang="en-US" sz="3600" dirty="0"/>
            </a:br>
            <a:r>
              <a:rPr lang="en-US" sz="3600" dirty="0"/>
              <a:t>BEFORE or Current State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650" y="742156"/>
            <a:ext cx="7278688" cy="5626527"/>
          </a:xfrm>
          <a:prstGeom prst="rect">
            <a:avLst/>
          </a:prstGeom>
        </p:spPr>
      </p:pic>
    </p:spTree>
    <p:extLst>
      <p:ext uri="{BB962C8B-B14F-4D97-AF65-F5344CB8AC3E}">
        <p14:creationId xmlns:p14="http://schemas.microsoft.com/office/powerpoint/2010/main" val="1217563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689" y="365125"/>
            <a:ext cx="10948699" cy="951611"/>
          </a:xfrm>
        </p:spPr>
        <p:txBody>
          <a:bodyPr/>
          <a:lstStyle/>
          <a:p>
            <a:r>
              <a:rPr lang="en-US" dirty="0"/>
              <a:t>Process Maps</a:t>
            </a:r>
          </a:p>
        </p:txBody>
      </p:sp>
      <p:sp>
        <p:nvSpPr>
          <p:cNvPr id="6" name="Text Placeholder 5"/>
          <p:cNvSpPr>
            <a:spLocks noGrp="1"/>
          </p:cNvSpPr>
          <p:nvPr>
            <p:ph type="body" idx="1"/>
          </p:nvPr>
        </p:nvSpPr>
        <p:spPr>
          <a:xfrm>
            <a:off x="406689" y="1316736"/>
            <a:ext cx="5157787" cy="420624"/>
          </a:xfrm>
        </p:spPr>
        <p:txBody>
          <a:bodyPr/>
          <a:lstStyle/>
          <a:p>
            <a:r>
              <a:rPr lang="en-US" dirty="0"/>
              <a:t>Current State</a:t>
            </a:r>
          </a:p>
        </p:txBody>
      </p:sp>
      <p:sp>
        <p:nvSpPr>
          <p:cNvPr id="8" name="Text Placeholder 7"/>
          <p:cNvSpPr>
            <a:spLocks noGrp="1"/>
          </p:cNvSpPr>
          <p:nvPr>
            <p:ph type="body" sz="quarter" idx="3"/>
          </p:nvPr>
        </p:nvSpPr>
        <p:spPr>
          <a:xfrm>
            <a:off x="6379098" y="1316736"/>
            <a:ext cx="5183188" cy="420625"/>
          </a:xfrm>
        </p:spPr>
        <p:txBody>
          <a:bodyPr/>
          <a:lstStyle/>
          <a:p>
            <a:r>
              <a:rPr lang="en-US" dirty="0"/>
              <a:t>Future State</a:t>
            </a:r>
          </a:p>
        </p:txBody>
      </p:sp>
      <p:pic>
        <p:nvPicPr>
          <p:cNvPr id="14" name="Content Placeholder 13"/>
          <p:cNvPicPr>
            <a:picLocks noGrp="1" noChangeAspect="1"/>
          </p:cNvPicPr>
          <p:nvPr>
            <p:ph sz="half" idx="2"/>
          </p:nvPr>
        </p:nvPicPr>
        <p:blipFill>
          <a:blip r:embed="rId2"/>
          <a:stretch>
            <a:fillRect/>
          </a:stretch>
        </p:blipFill>
        <p:spPr>
          <a:xfrm>
            <a:off x="406689" y="1819994"/>
            <a:ext cx="5590886" cy="4369669"/>
          </a:xfrm>
          <a:prstGeom prst="rect">
            <a:avLst/>
          </a:prstGeom>
        </p:spPr>
      </p:pic>
      <p:pic>
        <p:nvPicPr>
          <p:cNvPr id="15" name="Content Placeholder 14"/>
          <p:cNvPicPr>
            <a:picLocks noGrp="1" noChangeAspect="1"/>
          </p:cNvPicPr>
          <p:nvPr>
            <p:ph sz="quarter" idx="4"/>
          </p:nvPr>
        </p:nvPicPr>
        <p:blipFill>
          <a:blip r:embed="rId3"/>
          <a:stretch>
            <a:fillRect/>
          </a:stretch>
        </p:blipFill>
        <p:spPr>
          <a:xfrm>
            <a:off x="6379098" y="1819994"/>
            <a:ext cx="5656170" cy="4369669"/>
          </a:xfrm>
          <a:prstGeom prst="rect">
            <a:avLst/>
          </a:prstGeom>
        </p:spPr>
      </p:pic>
    </p:spTree>
    <p:extLst>
      <p:ext uri="{BB962C8B-B14F-4D97-AF65-F5344CB8AC3E}">
        <p14:creationId xmlns:p14="http://schemas.microsoft.com/office/powerpoint/2010/main" val="460542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25" y="380504"/>
            <a:ext cx="3893788" cy="1399050"/>
          </a:xfrm>
        </p:spPr>
        <p:txBody>
          <a:bodyPr>
            <a:normAutofit fontScale="90000"/>
          </a:bodyPr>
          <a:lstStyle/>
          <a:p>
            <a:br>
              <a:rPr lang="en-US" dirty="0"/>
            </a:br>
            <a:r>
              <a:rPr lang="en-US" sz="4900" dirty="0"/>
              <a:t>Process Map – </a:t>
            </a:r>
            <a:br>
              <a:rPr lang="en-US" sz="3600" dirty="0"/>
            </a:br>
            <a:r>
              <a:rPr lang="en-US" sz="3600" dirty="0"/>
              <a:t>AFTER or Future State</a:t>
            </a:r>
            <a:endParaRPr lang="en-US" dirty="0"/>
          </a:p>
        </p:txBody>
      </p:sp>
      <p:graphicFrame>
        <p:nvGraphicFramePr>
          <p:cNvPr id="4" name="Content Placeholder 3"/>
          <p:cNvGraphicFramePr>
            <a:graphicFrameLocks noGrp="1"/>
          </p:cNvGraphicFramePr>
          <p:nvPr>
            <p:ph idx="1"/>
          </p:nvPr>
        </p:nvGraphicFramePr>
        <p:xfrm>
          <a:off x="2182814" y="1371600"/>
          <a:ext cx="782637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85475"/>
            <a:ext cx="2374900" cy="1060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descr="C:\Users\MRK2965\Pictures\3409640_0063 (Electronic Presenta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2101251"/>
            <a:ext cx="2247016" cy="149807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IMG_762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4801" y="4851505"/>
            <a:ext cx="2514159" cy="1676106"/>
          </a:xfrm>
          <a:prstGeom prst="rect">
            <a:avLst/>
          </a:prstGeom>
        </p:spPr>
      </p:pic>
      <p:pic>
        <p:nvPicPr>
          <p:cNvPr id="8" name="Picture 7" descr="IMG_7626.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5443" y="2850291"/>
            <a:ext cx="1619533" cy="2438399"/>
          </a:xfrm>
          <a:prstGeom prst="rect">
            <a:avLst/>
          </a:prstGeom>
        </p:spPr>
      </p:pic>
    </p:spTree>
    <p:extLst>
      <p:ext uri="{BB962C8B-B14F-4D97-AF65-F5344CB8AC3E}">
        <p14:creationId xmlns:p14="http://schemas.microsoft.com/office/powerpoint/2010/main" val="3165718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or Process Flows &amp; Layouts)</a:t>
            </a:r>
          </a:p>
          <a:p>
            <a:r>
              <a:rPr lang="en-US" dirty="0">
                <a:solidFill>
                  <a:srgbClr val="FF0000"/>
                </a:solidFill>
              </a:rPr>
              <a:t>Pull vs Push</a:t>
            </a:r>
          </a:p>
          <a:p>
            <a:r>
              <a:rPr lang="en-US" dirty="0"/>
              <a:t>Predictability &amp; Consistency (Quality) – e.g. Mistake Proofing</a:t>
            </a:r>
          </a:p>
          <a:p>
            <a:r>
              <a:rPr lang="en-US" dirty="0"/>
              <a:t>Workplace organization (5S)</a:t>
            </a:r>
          </a:p>
          <a:p>
            <a:r>
              <a:rPr lang="en-US" dirty="0"/>
              <a:t>Visual Workplace (Visual Management)</a:t>
            </a:r>
          </a:p>
          <a:p>
            <a:r>
              <a:rPr lang="en-US" dirty="0"/>
              <a:t>Continuous Improvement (PDSA)</a:t>
            </a:r>
          </a:p>
          <a:p>
            <a:endParaRPr lang="en-US" dirty="0"/>
          </a:p>
          <a:p>
            <a:endParaRPr lang="en-US" dirty="0"/>
          </a:p>
          <a:p>
            <a:endParaRPr lang="en-US" dirty="0"/>
          </a:p>
        </p:txBody>
      </p:sp>
    </p:spTree>
    <p:extLst>
      <p:ext uri="{BB962C8B-B14F-4D97-AF65-F5344CB8AC3E}">
        <p14:creationId xmlns:p14="http://schemas.microsoft.com/office/powerpoint/2010/main" val="1086513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or Process Flows &amp; Layouts)</a:t>
            </a:r>
          </a:p>
          <a:p>
            <a:r>
              <a:rPr lang="en-US" dirty="0"/>
              <a:t>Pull vs Push</a:t>
            </a:r>
          </a:p>
          <a:p>
            <a:r>
              <a:rPr lang="en-US" dirty="0">
                <a:solidFill>
                  <a:srgbClr val="FF0000"/>
                </a:solidFill>
              </a:rPr>
              <a:t>Predictability &amp; Consistency (Quality) – e.g. Mistake Proofing</a:t>
            </a:r>
          </a:p>
          <a:p>
            <a:r>
              <a:rPr lang="en-US" dirty="0"/>
              <a:t>Workplace organization (5S)</a:t>
            </a:r>
          </a:p>
          <a:p>
            <a:r>
              <a:rPr lang="en-US" dirty="0"/>
              <a:t>Visual Workplace (Visual Management)</a:t>
            </a:r>
          </a:p>
          <a:p>
            <a:r>
              <a:rPr lang="en-US" dirty="0"/>
              <a:t>Continuous Improvement (PDSA)</a:t>
            </a:r>
          </a:p>
          <a:p>
            <a:endParaRPr lang="en-US" dirty="0"/>
          </a:p>
          <a:p>
            <a:endParaRPr lang="en-US" dirty="0"/>
          </a:p>
          <a:p>
            <a:endParaRPr lang="en-US" dirty="0"/>
          </a:p>
        </p:txBody>
      </p:sp>
    </p:spTree>
    <p:extLst>
      <p:ext uri="{BB962C8B-B14F-4D97-AF65-F5344CB8AC3E}">
        <p14:creationId xmlns:p14="http://schemas.microsoft.com/office/powerpoint/2010/main" val="3789276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talk about standardization</a:t>
            </a:r>
            <a:r>
              <a:rPr lang="mr-IN" dirty="0"/>
              <a:t>…</a:t>
            </a:r>
            <a:endParaRPr lang="en-US" dirty="0"/>
          </a:p>
        </p:txBody>
      </p:sp>
      <p:sp>
        <p:nvSpPr>
          <p:cNvPr id="3" name="Content Placeholder 2"/>
          <p:cNvSpPr>
            <a:spLocks noGrp="1"/>
          </p:cNvSpPr>
          <p:nvPr>
            <p:ph type="body" idx="1"/>
          </p:nvPr>
        </p:nvSpPr>
        <p:spPr/>
        <p:txBody>
          <a:bodyPr/>
          <a:lstStyle/>
          <a:p>
            <a:r>
              <a:rPr lang="en-US" dirty="0"/>
              <a:t>How important is standardization to implementing improvement?</a:t>
            </a:r>
          </a:p>
        </p:txBody>
      </p:sp>
      <p:sp>
        <p:nvSpPr>
          <p:cNvPr id="4" name="Vertical Scroll 3">
            <a:extLst>
              <a:ext uri="{FF2B5EF4-FFF2-40B4-BE49-F238E27FC236}">
                <a16:creationId xmlns:a16="http://schemas.microsoft.com/office/drawing/2014/main" id="{7977995B-B472-C747-979C-0878D76B213D}"/>
              </a:ext>
            </a:extLst>
          </p:cNvPr>
          <p:cNvSpPr/>
          <p:nvPr/>
        </p:nvSpPr>
        <p:spPr>
          <a:xfrm>
            <a:off x="9932987" y="404813"/>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87510A-47BE-AE42-B75B-ECE610F90B4A}"/>
              </a:ext>
            </a:extLst>
          </p:cNvPr>
          <p:cNvSpPr txBox="1"/>
          <p:nvPr/>
        </p:nvSpPr>
        <p:spPr>
          <a:xfrm>
            <a:off x="9446942" y="5904984"/>
            <a:ext cx="1733103" cy="369332"/>
          </a:xfrm>
          <a:prstGeom prst="rect">
            <a:avLst/>
          </a:prstGeom>
          <a:noFill/>
          <a:ln w="76200">
            <a:solidFill>
              <a:schemeClr val="accent2"/>
            </a:solidFill>
          </a:ln>
        </p:spPr>
        <p:txBody>
          <a:bodyPr wrap="none" rtlCol="0">
            <a:spAutoFit/>
          </a:bodyPr>
          <a:lstStyle/>
          <a:p>
            <a:r>
              <a:rPr lang="en-US" dirty="0"/>
              <a:t>Workbook, p. 76</a:t>
            </a:r>
          </a:p>
        </p:txBody>
      </p:sp>
    </p:spTree>
    <p:extLst>
      <p:ext uri="{BB962C8B-B14F-4D97-AF65-F5344CB8AC3E}">
        <p14:creationId xmlns:p14="http://schemas.microsoft.com/office/powerpoint/2010/main" val="2267129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05000" y="261258"/>
            <a:ext cx="8377238" cy="63545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eaLnBrk="1" hangingPunct="1">
              <a:spcBef>
                <a:spcPct val="0"/>
              </a:spcBef>
              <a:buClrTx/>
              <a:buFontTx/>
              <a:buNone/>
              <a:defRPr/>
            </a:pPr>
            <a:r>
              <a:rPr lang="en-US" altLang="en-US" sz="3600" dirty="0">
                <a:solidFill>
                  <a:schemeClr val="tx2"/>
                </a:solidFill>
              </a:rPr>
              <a:t>Project Deliverables</a:t>
            </a:r>
          </a:p>
        </p:txBody>
      </p:sp>
      <p:sp>
        <p:nvSpPr>
          <p:cNvPr id="7171" name="AutoShape 3"/>
          <p:cNvSpPr>
            <a:spLocks noChangeArrowheads="1"/>
          </p:cNvSpPr>
          <p:nvPr/>
        </p:nvSpPr>
        <p:spPr bwMode="auto">
          <a:xfrm>
            <a:off x="1498146" y="1164188"/>
            <a:ext cx="3041197" cy="493085"/>
          </a:xfrm>
          <a:prstGeom prst="homePlate">
            <a:avLst>
              <a:gd name="adj" fmla="val 164257"/>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On-Site / Session 1</a:t>
            </a:r>
          </a:p>
          <a:p>
            <a:pPr algn="ctr">
              <a:lnSpc>
                <a:spcPct val="100000"/>
              </a:lnSpc>
              <a:spcBef>
                <a:spcPct val="0"/>
              </a:spcBef>
              <a:buClrTx/>
              <a:buFontTx/>
              <a:buNone/>
              <a:defRPr/>
            </a:pPr>
            <a:r>
              <a:rPr lang="en-US" altLang="en-US" sz="1200" i="1" dirty="0">
                <a:solidFill>
                  <a:schemeClr val="bg1"/>
                </a:solidFill>
              </a:rPr>
              <a:t>DEFINE / MEASURE / ANALYZE </a:t>
            </a:r>
          </a:p>
        </p:txBody>
      </p:sp>
      <p:sp>
        <p:nvSpPr>
          <p:cNvPr id="7172" name="Rectangle 4"/>
          <p:cNvSpPr>
            <a:spLocks noChangeArrowheads="1"/>
          </p:cNvSpPr>
          <p:nvPr/>
        </p:nvSpPr>
        <p:spPr bwMode="auto">
          <a:xfrm>
            <a:off x="1502230" y="1828801"/>
            <a:ext cx="3037113" cy="386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Identify Stakeholders</a:t>
            </a:r>
          </a:p>
          <a:p>
            <a:pPr>
              <a:lnSpc>
                <a:spcPct val="110000"/>
              </a:lnSpc>
              <a:spcBef>
                <a:spcPct val="0"/>
              </a:spcBef>
              <a:buClrTx/>
              <a:buSzPct val="75000"/>
              <a:buFont typeface="Wingdings" charset="2"/>
              <a:buChar char="q"/>
              <a:defRPr/>
            </a:pPr>
            <a:r>
              <a:rPr lang="en-US" altLang="en-US" sz="1600" b="0" dirty="0"/>
              <a:t>Team Formation </a:t>
            </a:r>
          </a:p>
          <a:p>
            <a:pPr>
              <a:lnSpc>
                <a:spcPct val="110000"/>
              </a:lnSpc>
              <a:spcBef>
                <a:spcPct val="0"/>
              </a:spcBef>
              <a:buClrTx/>
              <a:buSzPct val="75000"/>
              <a:buFont typeface="Wingdings" charset="2"/>
              <a:buChar char="q"/>
              <a:defRPr/>
            </a:pPr>
            <a:r>
              <a:rPr lang="en-US" altLang="en-US" sz="1600" b="0" dirty="0"/>
              <a:t>Map the Process (Current)</a:t>
            </a:r>
          </a:p>
          <a:p>
            <a:pPr>
              <a:lnSpc>
                <a:spcPct val="110000"/>
              </a:lnSpc>
              <a:spcBef>
                <a:spcPct val="0"/>
              </a:spcBef>
              <a:buClrTx/>
              <a:buSzPct val="75000"/>
              <a:buFont typeface="Wingdings" charset="2"/>
              <a:buChar char="q"/>
              <a:defRPr/>
            </a:pPr>
            <a:r>
              <a:rPr lang="en-US" altLang="en-US" sz="1600" b="0" dirty="0"/>
              <a:t>ID / Prioritize Opportunities</a:t>
            </a:r>
          </a:p>
          <a:p>
            <a:pPr marL="177800" lvl="1" indent="-177800">
              <a:lnSpc>
                <a:spcPct val="110000"/>
              </a:lnSpc>
              <a:spcBef>
                <a:spcPct val="0"/>
              </a:spcBef>
              <a:buClrTx/>
              <a:buSzPct val="75000"/>
              <a:buFont typeface="Wingdings" charset="2"/>
              <a:buChar char="q"/>
              <a:defRPr/>
            </a:pPr>
            <a:r>
              <a:rPr lang="en-US" sz="1600" dirty="0"/>
              <a:t>Project Outline</a:t>
            </a:r>
          </a:p>
          <a:p>
            <a:pPr>
              <a:lnSpc>
                <a:spcPct val="110000"/>
              </a:lnSpc>
              <a:spcBef>
                <a:spcPct val="0"/>
              </a:spcBef>
              <a:buClrTx/>
              <a:buSzPct val="75000"/>
              <a:buFont typeface="Wingdings" charset="2"/>
              <a:buChar char="q"/>
              <a:defRPr/>
            </a:pPr>
            <a:r>
              <a:rPr lang="en-US" altLang="en-US" sz="1600" b="0" dirty="0"/>
              <a:t>Baseline Metrics - Data Collection Tool/Plan</a:t>
            </a:r>
          </a:p>
          <a:p>
            <a:pPr>
              <a:lnSpc>
                <a:spcPct val="110000"/>
              </a:lnSpc>
              <a:spcBef>
                <a:spcPct val="0"/>
              </a:spcBef>
              <a:buClrTx/>
              <a:buSzPct val="75000"/>
              <a:buFont typeface="Wingdings" charset="2"/>
              <a:buChar char="q"/>
              <a:defRPr/>
            </a:pPr>
            <a:r>
              <a:rPr lang="en-US" altLang="en-US" sz="1600" b="0" dirty="0"/>
              <a:t>Action Plan</a:t>
            </a:r>
          </a:p>
          <a:p>
            <a:pPr>
              <a:lnSpc>
                <a:spcPct val="110000"/>
              </a:lnSpc>
              <a:spcBef>
                <a:spcPct val="0"/>
              </a:spcBef>
              <a:buClrTx/>
              <a:buSzPct val="75000"/>
              <a:buFont typeface="Wingdings" charset="2"/>
              <a:buChar char="q"/>
              <a:defRPr/>
            </a:pPr>
            <a:r>
              <a:rPr lang="en-US" altLang="en-US" sz="1600" b="0" dirty="0"/>
              <a:t>Elevator Speech</a:t>
            </a:r>
          </a:p>
          <a:p>
            <a:pPr>
              <a:lnSpc>
                <a:spcPct val="110000"/>
              </a:lnSpc>
              <a:spcBef>
                <a:spcPct val="0"/>
              </a:spcBef>
              <a:buClrTx/>
              <a:buSzPct val="75000"/>
              <a:buFont typeface="Wingdings" charset="2"/>
              <a:buChar char="q"/>
              <a:defRPr/>
            </a:pPr>
            <a:r>
              <a:rPr lang="en-US" altLang="en-US" sz="1600" b="0" dirty="0"/>
              <a:t>VOC Information</a:t>
            </a:r>
          </a:p>
          <a:p>
            <a:pPr>
              <a:lnSpc>
                <a:spcPct val="110000"/>
              </a:lnSpc>
              <a:spcBef>
                <a:spcPct val="0"/>
              </a:spcBef>
              <a:buClrTx/>
              <a:buSzPct val="75000"/>
              <a:buFont typeface="Wingdings" charset="2"/>
              <a:buChar char="q"/>
              <a:defRPr/>
            </a:pPr>
            <a:r>
              <a:rPr lang="en-US" altLang="en-US" sz="1600" b="0" dirty="0"/>
              <a:t>Root Cause Analysis</a:t>
            </a:r>
          </a:p>
          <a:p>
            <a:pPr>
              <a:lnSpc>
                <a:spcPct val="110000"/>
              </a:lnSpc>
              <a:spcBef>
                <a:spcPct val="0"/>
              </a:spcBef>
              <a:buClrTx/>
              <a:buSzPct val="75000"/>
              <a:buFont typeface="Wingdings" charset="2"/>
              <a:buChar char="q"/>
              <a:defRPr/>
            </a:pPr>
            <a:r>
              <a:rPr lang="en-US" altLang="en-US" sz="1600" b="0" dirty="0"/>
              <a:t>1 Rapid/Small Test of Change (PDSA)</a:t>
            </a:r>
          </a:p>
          <a:p>
            <a:pPr>
              <a:lnSpc>
                <a:spcPct val="110000"/>
              </a:lnSpc>
              <a:spcBef>
                <a:spcPct val="0"/>
              </a:spcBef>
              <a:buClrTx/>
              <a:buSzPct val="75000"/>
              <a:buFont typeface="Wingdings" charset="2"/>
              <a:buChar char="q"/>
              <a:defRPr/>
            </a:pPr>
            <a:r>
              <a:rPr lang="en-US" altLang="en-US" sz="1600" b="0" dirty="0"/>
              <a:t>Presentation</a:t>
            </a:r>
          </a:p>
        </p:txBody>
      </p:sp>
      <p:sp>
        <p:nvSpPr>
          <p:cNvPr id="7173" name="Line 5"/>
          <p:cNvSpPr>
            <a:spLocks noChangeShapeType="1"/>
          </p:cNvSpPr>
          <p:nvPr/>
        </p:nvSpPr>
        <p:spPr bwMode="auto">
          <a:xfrm>
            <a:off x="4648202" y="1774825"/>
            <a:ext cx="38100" cy="417331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4" name="Text Box 6"/>
          <p:cNvSpPr txBox="1">
            <a:spLocks noChangeArrowheads="1"/>
          </p:cNvSpPr>
          <p:nvPr/>
        </p:nvSpPr>
        <p:spPr bwMode="auto">
          <a:xfrm>
            <a:off x="1828800" y="5880100"/>
            <a:ext cx="1092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00000"/>
              </a:lnSpc>
              <a:spcBef>
                <a:spcPct val="0"/>
              </a:spcBef>
              <a:buClrTx/>
              <a:buFontTx/>
              <a:buNone/>
              <a:defRPr/>
            </a:pPr>
            <a:r>
              <a:rPr lang="en-US" altLang="en-US" sz="900" b="0"/>
              <a:t>Project Champion</a:t>
            </a:r>
          </a:p>
        </p:txBody>
      </p:sp>
      <p:sp>
        <p:nvSpPr>
          <p:cNvPr id="7175" name="Line 7"/>
          <p:cNvSpPr>
            <a:spLocks noChangeShapeType="1"/>
          </p:cNvSpPr>
          <p:nvPr/>
        </p:nvSpPr>
        <p:spPr bwMode="auto">
          <a:xfrm>
            <a:off x="7795986" y="1756955"/>
            <a:ext cx="1812" cy="419118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6" name="Rectangle 8"/>
          <p:cNvSpPr>
            <a:spLocks noChangeArrowheads="1"/>
          </p:cNvSpPr>
          <p:nvPr/>
        </p:nvSpPr>
        <p:spPr bwMode="auto">
          <a:xfrm>
            <a:off x="4902200" y="1841500"/>
            <a:ext cx="2679700" cy="4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177800" indent="-177800" eaLnBrk="0" hangingPunct="0">
              <a:lnSpc>
                <a:spcPct val="90000"/>
              </a:lnSpc>
              <a:spcBef>
                <a:spcPct val="40000"/>
              </a:spcBef>
              <a:buClr>
                <a:schemeClr val="accent1"/>
              </a:buClr>
              <a:buChar char="•"/>
              <a:tabLst>
                <a:tab pos="228600" algn="l"/>
              </a:tabLst>
              <a:defRPr sz="3200" b="1">
                <a:solidFill>
                  <a:schemeClr val="tx1"/>
                </a:solidFill>
                <a:latin typeface="Arial" charset="0"/>
              </a:defRPr>
            </a:lvl1pPr>
            <a:lvl2pPr marL="6858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9pPr>
          </a:lstStyle>
          <a:p>
            <a:pPr marL="177800" lvl="1" indent="-177800">
              <a:lnSpc>
                <a:spcPct val="110000"/>
              </a:lnSpc>
              <a:spcBef>
                <a:spcPct val="0"/>
              </a:spcBef>
              <a:buClrTx/>
              <a:buSzPct val="75000"/>
              <a:buFont typeface="Wingdings" charset="2"/>
              <a:buChar char="q"/>
              <a:defRPr/>
            </a:pPr>
            <a:r>
              <a:rPr lang="en-US" altLang="en-US" sz="1600" dirty="0"/>
              <a:t>Update Project Outline, if necessary</a:t>
            </a:r>
          </a:p>
          <a:p>
            <a:pPr>
              <a:lnSpc>
                <a:spcPct val="110000"/>
              </a:lnSpc>
              <a:spcBef>
                <a:spcPct val="0"/>
              </a:spcBef>
              <a:buClrTx/>
              <a:buSzPct val="75000"/>
              <a:buFont typeface="Wingdings" charset="2"/>
              <a:buChar char="q"/>
              <a:defRPr/>
            </a:pPr>
            <a:r>
              <a:rPr lang="en-US" altLang="en-US" sz="1600" b="0" dirty="0"/>
              <a:t>1 5S Exercise</a:t>
            </a:r>
          </a:p>
          <a:p>
            <a:pPr>
              <a:lnSpc>
                <a:spcPct val="110000"/>
              </a:lnSpc>
              <a:spcBef>
                <a:spcPct val="0"/>
              </a:spcBef>
              <a:buClrTx/>
              <a:buSzPct val="75000"/>
              <a:buFont typeface="Wingdings" charset="2"/>
              <a:buChar char="q"/>
              <a:defRPr/>
            </a:pPr>
            <a:r>
              <a:rPr lang="en-US" altLang="en-US" sz="1600" b="0" dirty="0"/>
              <a:t>1 Visual Management Application</a:t>
            </a:r>
          </a:p>
          <a:p>
            <a:pPr>
              <a:lnSpc>
                <a:spcPct val="110000"/>
              </a:lnSpc>
              <a:spcBef>
                <a:spcPct val="0"/>
              </a:spcBef>
              <a:buSzPct val="75000"/>
              <a:buFont typeface="Wingdings" charset="2"/>
              <a:buChar char="q"/>
              <a:defRPr/>
            </a:pPr>
            <a:r>
              <a:rPr lang="en-US" altLang="en-US" sz="1600" b="0" dirty="0"/>
              <a:t>2 or more Tests of Change (PDSA)</a:t>
            </a:r>
          </a:p>
          <a:p>
            <a:pPr>
              <a:lnSpc>
                <a:spcPct val="110000"/>
              </a:lnSpc>
              <a:spcBef>
                <a:spcPct val="0"/>
              </a:spcBef>
              <a:buSzPct val="75000"/>
              <a:buFont typeface="Wingdings" charset="2"/>
              <a:buChar char="q"/>
              <a:defRPr/>
            </a:pPr>
            <a:r>
              <a:rPr lang="en-US" altLang="en-US" sz="1600" b="0" dirty="0"/>
              <a:t>Select and Implement Change</a:t>
            </a:r>
          </a:p>
          <a:p>
            <a:pPr>
              <a:lnSpc>
                <a:spcPct val="110000"/>
              </a:lnSpc>
              <a:spcBef>
                <a:spcPct val="0"/>
              </a:spcBef>
              <a:buSzPct val="75000"/>
              <a:buFont typeface="Wingdings" charset="2"/>
              <a:buChar char="q"/>
              <a:defRPr/>
            </a:pPr>
            <a:r>
              <a:rPr lang="en-US" altLang="en-US" sz="1600" b="0" dirty="0"/>
              <a:t>Modify Solution(s) where necessary by additional Test of Change (PDSA)</a:t>
            </a:r>
          </a:p>
          <a:p>
            <a:pPr>
              <a:lnSpc>
                <a:spcPct val="110000"/>
              </a:lnSpc>
              <a:spcBef>
                <a:spcPct val="0"/>
              </a:spcBef>
              <a:buClrTx/>
              <a:buSzPct val="75000"/>
              <a:buFont typeface="Wingdings" charset="2"/>
              <a:buChar char="q"/>
              <a:defRPr/>
            </a:pPr>
            <a:r>
              <a:rPr lang="en-US" altLang="en-US" sz="1600" b="0" dirty="0"/>
              <a:t>Create Future State Map</a:t>
            </a:r>
          </a:p>
          <a:p>
            <a:pPr>
              <a:lnSpc>
                <a:spcPct val="110000"/>
              </a:lnSpc>
              <a:spcBef>
                <a:spcPct val="0"/>
              </a:spcBef>
              <a:buClrTx/>
              <a:buSzPct val="75000"/>
              <a:buFont typeface="Wingdings" charset="2"/>
              <a:buChar char="q"/>
              <a:defRPr/>
            </a:pPr>
            <a:r>
              <a:rPr lang="en-US" altLang="en-US" sz="1600" b="0" dirty="0"/>
              <a:t>Create Standard Work</a:t>
            </a:r>
          </a:p>
          <a:p>
            <a:pPr>
              <a:lnSpc>
                <a:spcPct val="110000"/>
              </a:lnSpc>
              <a:spcBef>
                <a:spcPct val="0"/>
              </a:spcBef>
              <a:buClrTx/>
              <a:buSzPct val="75000"/>
              <a:buFont typeface="Wingdings" charset="2"/>
              <a:buChar char="q"/>
              <a:defRPr/>
            </a:pPr>
            <a:r>
              <a:rPr lang="en-US" altLang="en-US" sz="1600" b="0" dirty="0"/>
              <a:t>Presentation</a:t>
            </a:r>
          </a:p>
          <a:p>
            <a:pPr>
              <a:lnSpc>
                <a:spcPct val="110000"/>
              </a:lnSpc>
              <a:spcBef>
                <a:spcPct val="0"/>
              </a:spcBef>
              <a:buClrTx/>
              <a:buSzPct val="75000"/>
              <a:buFont typeface="Wingdings" charset="2"/>
              <a:buChar char="q"/>
              <a:defRPr/>
            </a:pPr>
            <a:endParaRPr lang="en-US" altLang="en-US" sz="1600" b="0" dirty="0"/>
          </a:p>
        </p:txBody>
      </p:sp>
      <p:sp>
        <p:nvSpPr>
          <p:cNvPr id="7177" name="Rectangle 9"/>
          <p:cNvSpPr>
            <a:spLocks noChangeArrowheads="1"/>
          </p:cNvSpPr>
          <p:nvPr/>
        </p:nvSpPr>
        <p:spPr bwMode="auto">
          <a:xfrm>
            <a:off x="8011885" y="1828801"/>
            <a:ext cx="2605313"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tabLst>
                <a:tab pos="177800" algn="l"/>
              </a:tabLst>
              <a:defRPr sz="3200" b="1">
                <a:solidFill>
                  <a:schemeClr val="tx1"/>
                </a:solidFill>
                <a:latin typeface="Arial" charset="0"/>
              </a:defRPr>
            </a:lvl1pPr>
            <a:lvl2pPr marL="742950" indent="-285750" eaLnBrk="0" hangingPunct="0">
              <a:lnSpc>
                <a:spcPct val="90000"/>
              </a:lnSpc>
              <a:spcBef>
                <a:spcPct val="10000"/>
              </a:spcBef>
              <a:buClr>
                <a:schemeClr val="accent1"/>
              </a:buClr>
              <a:buChar char="•"/>
              <a:tabLst>
                <a:tab pos="1778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1778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Update Project Outline, if necessary</a:t>
            </a:r>
          </a:p>
          <a:p>
            <a:pPr>
              <a:lnSpc>
                <a:spcPct val="110000"/>
              </a:lnSpc>
              <a:spcBef>
                <a:spcPct val="0"/>
              </a:spcBef>
              <a:buClrTx/>
              <a:buSzPct val="75000"/>
              <a:buFont typeface="Wingdings" charset="2"/>
              <a:buChar char="q"/>
              <a:defRPr/>
            </a:pPr>
            <a:r>
              <a:rPr lang="en-US" altLang="en-US" sz="1600" b="0" dirty="0"/>
              <a:t>Validate Solution(s) / Interventions</a:t>
            </a:r>
          </a:p>
          <a:p>
            <a:pPr>
              <a:lnSpc>
                <a:spcPct val="110000"/>
              </a:lnSpc>
              <a:spcBef>
                <a:spcPct val="0"/>
              </a:spcBef>
              <a:buClrTx/>
              <a:buSzPct val="75000"/>
              <a:buFont typeface="Wingdings" charset="2"/>
              <a:buChar char="q"/>
              <a:defRPr/>
            </a:pPr>
            <a:r>
              <a:rPr lang="en-US" altLang="en-US" sz="1600" b="0"/>
              <a:t>Create </a:t>
            </a:r>
            <a:r>
              <a:rPr lang="en-US" altLang="en-US" sz="1600" b="0" dirty="0"/>
              <a:t>Control Plan</a:t>
            </a:r>
          </a:p>
          <a:p>
            <a:pPr>
              <a:lnSpc>
                <a:spcPct val="110000"/>
              </a:lnSpc>
              <a:spcBef>
                <a:spcPct val="0"/>
              </a:spcBef>
              <a:buClrTx/>
              <a:buSzPct val="75000"/>
              <a:buFont typeface="Wingdings" charset="2"/>
              <a:buChar char="q"/>
              <a:defRPr/>
            </a:pPr>
            <a:r>
              <a:rPr lang="en-US" altLang="en-US" sz="1600" b="0" dirty="0"/>
              <a:t>Transfer to Operational Owner</a:t>
            </a:r>
          </a:p>
          <a:p>
            <a:pPr>
              <a:lnSpc>
                <a:spcPct val="110000"/>
              </a:lnSpc>
              <a:spcBef>
                <a:spcPct val="0"/>
              </a:spcBef>
              <a:buClrTx/>
              <a:buSzPct val="75000"/>
              <a:buFont typeface="Wingdings" charset="2"/>
              <a:buChar char="q"/>
              <a:defRPr/>
            </a:pPr>
            <a:r>
              <a:rPr lang="en-US" altLang="en-US" sz="1600" b="0" dirty="0"/>
              <a:t>Share/Spread Intervention, if applicable</a:t>
            </a:r>
          </a:p>
          <a:p>
            <a:pPr>
              <a:lnSpc>
                <a:spcPct val="110000"/>
              </a:lnSpc>
              <a:spcBef>
                <a:spcPct val="0"/>
              </a:spcBef>
              <a:buClrTx/>
              <a:buSzPct val="75000"/>
              <a:buFont typeface="Wingdings" charset="2"/>
              <a:buChar char="q"/>
              <a:defRPr/>
            </a:pPr>
            <a:r>
              <a:rPr lang="en-US" altLang="en-US" sz="1600" b="0" dirty="0"/>
              <a:t>Final Presentation</a:t>
            </a:r>
          </a:p>
        </p:txBody>
      </p:sp>
      <p:sp>
        <p:nvSpPr>
          <p:cNvPr id="7178" name="Rectangle 10"/>
          <p:cNvSpPr>
            <a:spLocks noChangeArrowheads="1"/>
          </p:cNvSpPr>
          <p:nvPr/>
        </p:nvSpPr>
        <p:spPr bwMode="auto">
          <a:xfrm>
            <a:off x="1502230" y="5948141"/>
            <a:ext cx="9114968" cy="533400"/>
          </a:xfrm>
          <a:prstGeom prst="rect">
            <a:avLst/>
          </a:prstGeom>
          <a:solidFill>
            <a:schemeClr val="accent1"/>
          </a:solidFill>
          <a:ln w="9525">
            <a:solidFill>
              <a:schemeClr val="accent2"/>
            </a:solidFill>
            <a:miter lim="800000"/>
            <a:headEnd/>
            <a:tailEnd/>
          </a:ln>
          <a:effectLst/>
        </p:spPr>
        <p:txBody>
          <a:bodyPr wrap="none" anchor="ct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eaLnBrk="1" hangingPunct="1">
              <a:lnSpc>
                <a:spcPct val="100000"/>
              </a:lnSpc>
              <a:spcBef>
                <a:spcPct val="0"/>
              </a:spcBef>
              <a:buClrTx/>
              <a:buFontTx/>
              <a:buNone/>
              <a:defRPr/>
            </a:pPr>
            <a:endParaRPr lang="en-US" altLang="en-US" sz="1000" b="0" i="1"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p:txBody>
      </p:sp>
      <p:sp>
        <p:nvSpPr>
          <p:cNvPr id="7179" name="AutoShape 11"/>
          <p:cNvSpPr>
            <a:spLocks noChangeArrowheads="1"/>
          </p:cNvSpPr>
          <p:nvPr/>
        </p:nvSpPr>
        <p:spPr bwMode="auto">
          <a:xfrm>
            <a:off x="4978400" y="1130300"/>
            <a:ext cx="2603500" cy="527050"/>
          </a:xfrm>
          <a:prstGeom prst="homePlate">
            <a:avLst>
              <a:gd name="adj" fmla="val 158644"/>
            </a:avLst>
          </a:prstGeom>
          <a:solidFill>
            <a:schemeClr val="accent1"/>
          </a:solidFill>
          <a:ln w="9525">
            <a:solidFill>
              <a:schemeClr val="accent2"/>
            </a:solidFill>
            <a:miter lim="800000"/>
            <a:headEnd/>
            <a:tailEnd/>
          </a:ln>
          <a:effec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Session 2</a:t>
            </a:r>
          </a:p>
          <a:p>
            <a:pPr algn="ctr">
              <a:lnSpc>
                <a:spcPct val="100000"/>
              </a:lnSpc>
              <a:spcBef>
                <a:spcPct val="0"/>
              </a:spcBef>
              <a:buClrTx/>
              <a:buFontTx/>
              <a:buNone/>
              <a:defRPr/>
            </a:pPr>
            <a:r>
              <a:rPr lang="en-US" altLang="en-US" sz="1400" i="1" dirty="0">
                <a:solidFill>
                  <a:schemeClr val="bg1"/>
                </a:solidFill>
              </a:rPr>
              <a:t>IMPROVE</a:t>
            </a:r>
          </a:p>
        </p:txBody>
      </p:sp>
      <p:sp>
        <p:nvSpPr>
          <p:cNvPr id="7180" name="AutoShape 12"/>
          <p:cNvSpPr>
            <a:spLocks noChangeArrowheads="1"/>
          </p:cNvSpPr>
          <p:nvPr/>
        </p:nvSpPr>
        <p:spPr bwMode="auto">
          <a:xfrm>
            <a:off x="8090354" y="1130300"/>
            <a:ext cx="2603500" cy="527050"/>
          </a:xfrm>
          <a:prstGeom prst="homePlate">
            <a:avLst>
              <a:gd name="adj" fmla="val 164659"/>
            </a:avLst>
          </a:prstGeom>
          <a:solidFill>
            <a:schemeClr val="accent1"/>
          </a:solidFill>
          <a:ln w="9525">
            <a:solidFill>
              <a:schemeClr val="accent2"/>
            </a:solidFill>
            <a:miter lim="800000"/>
            <a:headEnd/>
            <a:tailEnd/>
          </a:ln>
          <a:effec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Session 3</a:t>
            </a:r>
          </a:p>
          <a:p>
            <a:pPr algn="ctr">
              <a:lnSpc>
                <a:spcPct val="100000"/>
              </a:lnSpc>
              <a:spcBef>
                <a:spcPct val="0"/>
              </a:spcBef>
              <a:buClrTx/>
              <a:buFontTx/>
              <a:buNone/>
              <a:defRPr/>
            </a:pPr>
            <a:r>
              <a:rPr lang="en-US" altLang="en-US" sz="1400" i="1" dirty="0">
                <a:solidFill>
                  <a:schemeClr val="bg1"/>
                </a:solidFill>
              </a:rPr>
              <a:t>CONTROL</a:t>
            </a:r>
          </a:p>
        </p:txBody>
      </p:sp>
    </p:spTree>
    <p:extLst>
      <p:ext uri="{BB962C8B-B14F-4D97-AF65-F5344CB8AC3E}">
        <p14:creationId xmlns:p14="http://schemas.microsoft.com/office/powerpoint/2010/main" val="3542410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6" y="0"/>
            <a:ext cx="3932237" cy="1600200"/>
          </a:xfrm>
        </p:spPr>
        <p:txBody>
          <a:bodyPr/>
          <a:lstStyle/>
          <a:p>
            <a:r>
              <a:rPr lang="en-US" b="1" dirty="0"/>
              <a:t>ACTIVITY</a:t>
            </a:r>
            <a:br>
              <a:rPr lang="en-US" b="1" dirty="0"/>
            </a:br>
            <a:r>
              <a:rPr lang="en-US" b="1" dirty="0"/>
              <a:t>Standardization</a:t>
            </a:r>
          </a:p>
        </p:txBody>
      </p:sp>
      <p:sp>
        <p:nvSpPr>
          <p:cNvPr id="3" name="Content Placeholder 2"/>
          <p:cNvSpPr>
            <a:spLocks noGrp="1"/>
          </p:cNvSpPr>
          <p:nvPr>
            <p:ph idx="1"/>
          </p:nvPr>
        </p:nvSpPr>
        <p:spPr>
          <a:xfrm>
            <a:off x="5183188" y="800100"/>
            <a:ext cx="6172200" cy="4873625"/>
          </a:xfrm>
        </p:spPr>
        <p:txBody>
          <a:bodyPr/>
          <a:lstStyle/>
          <a:p>
            <a:r>
              <a:rPr lang="en-US" dirty="0"/>
              <a:t>Given a set of Lego blocks, build a car</a:t>
            </a:r>
          </a:p>
          <a:p>
            <a:r>
              <a:rPr lang="en-US" dirty="0"/>
              <a:t>Work together as a team</a:t>
            </a:r>
            <a:endParaRPr lang="en-US" b="1" dirty="0"/>
          </a:p>
          <a:p>
            <a:r>
              <a:rPr lang="en-US" dirty="0"/>
              <a:t>When time is up, bring your team’s work product to the front of the room</a:t>
            </a:r>
          </a:p>
          <a:p>
            <a:r>
              <a:rPr lang="en-US" dirty="0"/>
              <a:t>Compare the cars between all teams</a:t>
            </a:r>
          </a:p>
          <a:p>
            <a:r>
              <a:rPr lang="en-US" dirty="0"/>
              <a:t>Debrief</a:t>
            </a:r>
          </a:p>
        </p:txBody>
      </p:sp>
      <p:sp>
        <p:nvSpPr>
          <p:cNvPr id="4" name="Text Placeholder 3"/>
          <p:cNvSpPr>
            <a:spLocks noGrp="1"/>
          </p:cNvSpPr>
          <p:nvPr>
            <p:ph type="body" sz="half" idx="2"/>
          </p:nvPr>
        </p:nvSpPr>
        <p:spPr>
          <a:xfrm>
            <a:off x="839786" y="1862137"/>
            <a:ext cx="3932237" cy="3811588"/>
          </a:xfrm>
        </p:spPr>
        <p:txBody>
          <a:bodyPr/>
          <a:lstStyle/>
          <a:p>
            <a:r>
              <a:rPr lang="en-US" b="1" u="sng" dirty="0"/>
              <a:t>What you will need:</a:t>
            </a:r>
          </a:p>
          <a:p>
            <a:r>
              <a:rPr lang="en-US" b="1" dirty="0"/>
              <a:t>For each team:</a:t>
            </a:r>
          </a:p>
          <a:p>
            <a:r>
              <a:rPr lang="en-US" b="1" dirty="0"/>
              <a:t>	A set of Lego blocks</a:t>
            </a:r>
          </a:p>
          <a:p>
            <a:r>
              <a:rPr lang="en-US" b="1" dirty="0"/>
              <a:t>	</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272527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team’s Lego blocks look like a car?</a:t>
            </a:r>
          </a:p>
        </p:txBody>
      </p:sp>
      <p:pic>
        <p:nvPicPr>
          <p:cNvPr id="5" name="Content Placeholder 4"/>
          <p:cNvPicPr>
            <a:picLocks noGrp="1" noChangeAspect="1"/>
          </p:cNvPicPr>
          <p:nvPr>
            <p:ph idx="1"/>
          </p:nvPr>
        </p:nvPicPr>
        <p:blipFill>
          <a:blip r:embed="rId2"/>
          <a:stretch>
            <a:fillRect/>
          </a:stretch>
        </p:blipFill>
        <p:spPr>
          <a:xfrm>
            <a:off x="5519738" y="1843087"/>
            <a:ext cx="5499100" cy="3162300"/>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44663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5" y="0"/>
            <a:ext cx="3932237" cy="1600200"/>
          </a:xfrm>
        </p:spPr>
        <p:txBody>
          <a:bodyPr/>
          <a:lstStyle/>
          <a:p>
            <a:r>
              <a:rPr lang="en-US" b="1"/>
              <a:t>ACTIVITY</a:t>
            </a:r>
            <a:br>
              <a:rPr lang="en-US" b="1"/>
            </a:br>
            <a:r>
              <a:rPr lang="en-US" b="1"/>
              <a:t>Standardization</a:t>
            </a:r>
            <a:endParaRPr lang="en-US" b="1" dirty="0"/>
          </a:p>
        </p:txBody>
      </p:sp>
      <p:sp>
        <p:nvSpPr>
          <p:cNvPr id="3" name="Content Placeholder 2"/>
          <p:cNvSpPr>
            <a:spLocks noGrp="1"/>
          </p:cNvSpPr>
          <p:nvPr>
            <p:ph idx="1"/>
          </p:nvPr>
        </p:nvSpPr>
        <p:spPr>
          <a:xfrm>
            <a:off x="5183188" y="800100"/>
            <a:ext cx="6172200" cy="4873625"/>
          </a:xfrm>
        </p:spPr>
        <p:txBody>
          <a:bodyPr/>
          <a:lstStyle/>
          <a:p>
            <a:r>
              <a:rPr lang="en-US" dirty="0"/>
              <a:t>Given a set of Lego blocks, build a car</a:t>
            </a:r>
          </a:p>
          <a:p>
            <a:r>
              <a:rPr lang="en-US" dirty="0"/>
              <a:t>Work together as a team</a:t>
            </a:r>
            <a:endParaRPr lang="en-US" b="1" dirty="0"/>
          </a:p>
          <a:p>
            <a:r>
              <a:rPr lang="en-US" dirty="0"/>
              <a:t>When time is up, bring your team’s work product to the front of the room</a:t>
            </a:r>
          </a:p>
          <a:p>
            <a:r>
              <a:rPr lang="en-US" dirty="0"/>
              <a:t>Compare the cars between all teams</a:t>
            </a:r>
          </a:p>
          <a:p>
            <a:r>
              <a:rPr lang="en-US" b="1" dirty="0"/>
              <a:t>Debrief</a:t>
            </a:r>
          </a:p>
        </p:txBody>
      </p:sp>
      <p:sp>
        <p:nvSpPr>
          <p:cNvPr id="4" name="Text Placeholder 3"/>
          <p:cNvSpPr>
            <a:spLocks noGrp="1"/>
          </p:cNvSpPr>
          <p:nvPr>
            <p:ph type="body" sz="half" idx="2"/>
          </p:nvPr>
        </p:nvSpPr>
        <p:spPr>
          <a:xfrm>
            <a:off x="839786" y="1862137"/>
            <a:ext cx="3932237" cy="3811588"/>
          </a:xfrm>
        </p:spPr>
        <p:txBody>
          <a:bodyPr/>
          <a:lstStyle/>
          <a:p>
            <a:r>
              <a:rPr lang="en-US" b="1" u="sng" dirty="0"/>
              <a:t>What you will need:</a:t>
            </a:r>
          </a:p>
          <a:p>
            <a:r>
              <a:rPr lang="en-US" b="1" dirty="0"/>
              <a:t>For each team:</a:t>
            </a:r>
          </a:p>
          <a:p>
            <a:r>
              <a:rPr lang="en-US" b="1" dirty="0"/>
              <a:t>	A set of Lego blocks</a:t>
            </a:r>
          </a:p>
          <a:p>
            <a:r>
              <a:rPr lang="en-US" b="1" dirty="0"/>
              <a:t>	</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2267420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Work</a:t>
            </a:r>
          </a:p>
        </p:txBody>
      </p:sp>
      <p:sp>
        <p:nvSpPr>
          <p:cNvPr id="3" name="Content Placeholder 2"/>
          <p:cNvSpPr>
            <a:spLocks noGrp="1"/>
          </p:cNvSpPr>
          <p:nvPr>
            <p:ph idx="1"/>
          </p:nvPr>
        </p:nvSpPr>
        <p:spPr/>
        <p:txBody>
          <a:bodyPr/>
          <a:lstStyle/>
          <a:p>
            <a:r>
              <a:rPr lang="en-US" dirty="0"/>
              <a:t>An important part of change</a:t>
            </a:r>
          </a:p>
          <a:p>
            <a:r>
              <a:rPr lang="en-US" dirty="0"/>
              <a:t>After you have</a:t>
            </a:r>
          </a:p>
          <a:p>
            <a:pPr lvl="1"/>
            <a:r>
              <a:rPr lang="en-US" dirty="0"/>
              <a:t>DEFINE -  the problem</a:t>
            </a:r>
          </a:p>
          <a:p>
            <a:pPr lvl="1"/>
            <a:r>
              <a:rPr lang="en-US" dirty="0"/>
              <a:t>MEASURE -  Select a measure, collect baseline data &amp; ongoing data</a:t>
            </a:r>
          </a:p>
          <a:p>
            <a:pPr lvl="1"/>
            <a:r>
              <a:rPr lang="en-US" dirty="0"/>
              <a:t>ANALYZE </a:t>
            </a:r>
            <a:r>
              <a:rPr lang="mr-IN" dirty="0"/>
              <a:t>–</a:t>
            </a:r>
            <a:r>
              <a:rPr lang="en-US" dirty="0"/>
              <a:t> Find the root cause</a:t>
            </a:r>
          </a:p>
          <a:p>
            <a:pPr lvl="1"/>
            <a:r>
              <a:rPr lang="en-US" dirty="0"/>
              <a:t>IMPROVE </a:t>
            </a:r>
            <a:r>
              <a:rPr lang="mr-IN" dirty="0"/>
              <a:t>–</a:t>
            </a:r>
            <a:r>
              <a:rPr lang="en-US" dirty="0"/>
              <a:t> Multiple PDCAs, Selected the change</a:t>
            </a:r>
          </a:p>
          <a:p>
            <a:r>
              <a:rPr lang="en-US" dirty="0"/>
              <a:t>Now, how do you make the change become </a:t>
            </a:r>
            <a:r>
              <a:rPr lang="en-US" b="1" dirty="0"/>
              <a:t>standard work</a:t>
            </a:r>
            <a:r>
              <a:rPr lang="en-US" dirty="0"/>
              <a:t>?</a:t>
            </a:r>
          </a:p>
        </p:txBody>
      </p:sp>
      <p:sp>
        <p:nvSpPr>
          <p:cNvPr id="4" name="TextBox 3">
            <a:extLst>
              <a:ext uri="{FF2B5EF4-FFF2-40B4-BE49-F238E27FC236}">
                <a16:creationId xmlns:a16="http://schemas.microsoft.com/office/drawing/2014/main" id="{074D44B0-502C-EE4E-90FB-690282B21C58}"/>
              </a:ext>
            </a:extLst>
          </p:cNvPr>
          <p:cNvSpPr txBox="1"/>
          <p:nvPr/>
        </p:nvSpPr>
        <p:spPr>
          <a:xfrm>
            <a:off x="9072869" y="5942568"/>
            <a:ext cx="1733103" cy="369332"/>
          </a:xfrm>
          <a:prstGeom prst="rect">
            <a:avLst/>
          </a:prstGeom>
          <a:noFill/>
          <a:ln w="76200">
            <a:solidFill>
              <a:schemeClr val="accent2"/>
            </a:solidFill>
          </a:ln>
        </p:spPr>
        <p:txBody>
          <a:bodyPr wrap="none" rtlCol="0">
            <a:spAutoFit/>
          </a:bodyPr>
          <a:lstStyle/>
          <a:p>
            <a:r>
              <a:rPr lang="en-US" dirty="0"/>
              <a:t>Workbook, p. 76</a:t>
            </a:r>
          </a:p>
        </p:txBody>
      </p:sp>
    </p:spTree>
    <p:extLst>
      <p:ext uri="{BB962C8B-B14F-4D97-AF65-F5344CB8AC3E}">
        <p14:creationId xmlns:p14="http://schemas.microsoft.com/office/powerpoint/2010/main" val="129458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5" y="0"/>
            <a:ext cx="3932237" cy="1600200"/>
          </a:xfrm>
        </p:spPr>
        <p:txBody>
          <a:bodyPr>
            <a:normAutofit/>
          </a:bodyPr>
          <a:lstStyle/>
          <a:p>
            <a:r>
              <a:rPr lang="en-US" b="1" dirty="0"/>
              <a:t>ACTIVITY</a:t>
            </a:r>
            <a:br>
              <a:rPr lang="en-US" b="1" dirty="0"/>
            </a:br>
            <a:r>
              <a:rPr lang="en-US" b="1" dirty="0"/>
              <a:t>Implementing Standard Work</a:t>
            </a:r>
          </a:p>
        </p:txBody>
      </p:sp>
      <p:sp>
        <p:nvSpPr>
          <p:cNvPr id="3" name="Content Placeholder 2"/>
          <p:cNvSpPr>
            <a:spLocks noGrp="1"/>
          </p:cNvSpPr>
          <p:nvPr>
            <p:ph idx="1"/>
          </p:nvPr>
        </p:nvSpPr>
        <p:spPr>
          <a:xfrm>
            <a:off x="5183188" y="800100"/>
            <a:ext cx="6172200" cy="4873625"/>
          </a:xfrm>
        </p:spPr>
        <p:txBody>
          <a:bodyPr>
            <a:normAutofit fontScale="92500"/>
          </a:bodyPr>
          <a:lstStyle/>
          <a:p>
            <a:r>
              <a:rPr lang="en-US" dirty="0"/>
              <a:t>Watch the video of the ‘improved’ process (the change)</a:t>
            </a:r>
          </a:p>
          <a:p>
            <a:r>
              <a:rPr lang="en-US" dirty="0"/>
              <a:t>Working as a team, create clear, easy to use </a:t>
            </a:r>
            <a:r>
              <a:rPr lang="en-US" b="1" dirty="0"/>
              <a:t>standard work instructions</a:t>
            </a:r>
          </a:p>
          <a:p>
            <a:r>
              <a:rPr lang="en-US" dirty="0"/>
              <a:t>Bring your team’s work instructions to the front of the room</a:t>
            </a:r>
          </a:p>
          <a:p>
            <a:r>
              <a:rPr lang="en-US" dirty="0"/>
              <a:t>Compare the standard work instructions between all teams</a:t>
            </a:r>
          </a:p>
          <a:p>
            <a:r>
              <a:rPr lang="en-US" dirty="0"/>
              <a:t>Debrief</a:t>
            </a:r>
          </a:p>
        </p:txBody>
      </p:sp>
      <p:sp>
        <p:nvSpPr>
          <p:cNvPr id="4" name="Text Placeholder 3"/>
          <p:cNvSpPr>
            <a:spLocks noGrp="1"/>
          </p:cNvSpPr>
          <p:nvPr>
            <p:ph type="body" sz="half" idx="2"/>
          </p:nvPr>
        </p:nvSpPr>
        <p:spPr>
          <a:xfrm>
            <a:off x="839786" y="1862137"/>
            <a:ext cx="3932237" cy="3811588"/>
          </a:xfrm>
        </p:spPr>
        <p:txBody>
          <a:bodyPr/>
          <a:lstStyle/>
          <a:p>
            <a:r>
              <a:rPr lang="en-US" b="1" u="sng" dirty="0"/>
              <a:t>What you will need:</a:t>
            </a:r>
          </a:p>
          <a:p>
            <a:r>
              <a:rPr lang="en-US" b="1" dirty="0"/>
              <a:t>For each team:</a:t>
            </a:r>
          </a:p>
          <a:p>
            <a:r>
              <a:rPr lang="en-US" b="1" dirty="0"/>
              <a:t>	Flip Chart</a:t>
            </a:r>
          </a:p>
          <a:p>
            <a:r>
              <a:rPr lang="en-US" b="1" dirty="0"/>
              <a:t>	Markers</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935351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How to Fold a T-shirt</a:t>
            </a:r>
          </a:p>
        </p:txBody>
      </p:sp>
      <p:pic>
        <p:nvPicPr>
          <p:cNvPr id="4" name="How to fold a t-shi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5638" y="1825625"/>
            <a:ext cx="5802312" cy="4351338"/>
          </a:xfrm>
        </p:spPr>
      </p:pic>
    </p:spTree>
    <p:extLst>
      <p:ext uri="{BB962C8B-B14F-4D97-AF65-F5344CB8AC3E}">
        <p14:creationId xmlns:p14="http://schemas.microsoft.com/office/powerpoint/2010/main" val="635348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a:t>ACTIVITY</a:t>
            </a:r>
            <a:br>
              <a:rPr lang="en-US" b="1"/>
            </a:br>
            <a:r>
              <a:rPr lang="en-US" b="1"/>
              <a:t>Implementing Standard Work</a:t>
            </a:r>
            <a:endParaRPr lang="en-US" b="1" dirty="0"/>
          </a:p>
        </p:txBody>
      </p:sp>
      <p:sp>
        <p:nvSpPr>
          <p:cNvPr id="3" name="Content Placeholder 2"/>
          <p:cNvSpPr>
            <a:spLocks noGrp="1"/>
          </p:cNvSpPr>
          <p:nvPr>
            <p:ph idx="1"/>
          </p:nvPr>
        </p:nvSpPr>
        <p:spPr/>
        <p:txBody>
          <a:bodyPr>
            <a:normAutofit lnSpcReduction="10000"/>
          </a:bodyPr>
          <a:lstStyle/>
          <a:p>
            <a:r>
              <a:rPr lang="en-US" dirty="0"/>
              <a:t>Watch the video of the ‘improved’ process (the change)</a:t>
            </a:r>
          </a:p>
          <a:p>
            <a:r>
              <a:rPr lang="en-US" dirty="0"/>
              <a:t>Working as a team, create the standard work instructions</a:t>
            </a:r>
          </a:p>
          <a:p>
            <a:r>
              <a:rPr lang="en-US" dirty="0"/>
              <a:t>Bring your team’s work instructions to the front of the room</a:t>
            </a:r>
          </a:p>
          <a:p>
            <a:r>
              <a:rPr lang="en-US" dirty="0"/>
              <a:t>Compare the standard work instructions between all teams</a:t>
            </a:r>
          </a:p>
          <a:p>
            <a:r>
              <a:rPr lang="en-US" b="1" dirty="0"/>
              <a:t>Debrief</a:t>
            </a:r>
          </a:p>
        </p:txBody>
      </p:sp>
      <p:sp>
        <p:nvSpPr>
          <p:cNvPr id="4" name="Text Placeholder 3"/>
          <p:cNvSpPr>
            <a:spLocks noGrp="1"/>
          </p:cNvSpPr>
          <p:nvPr>
            <p:ph type="body" sz="half" idx="2"/>
          </p:nvPr>
        </p:nvSpPr>
        <p:spPr/>
        <p:txBody>
          <a:bodyPr/>
          <a:lstStyle/>
          <a:p>
            <a:r>
              <a:rPr lang="en-US" b="1" u="sng" dirty="0"/>
              <a:t>What you will need:</a:t>
            </a:r>
          </a:p>
          <a:p>
            <a:r>
              <a:rPr lang="en-US" b="1" dirty="0"/>
              <a:t>For each team:</a:t>
            </a:r>
          </a:p>
          <a:p>
            <a:r>
              <a:rPr lang="en-US" b="1" dirty="0"/>
              <a:t>	Flip Chart</a:t>
            </a:r>
          </a:p>
          <a:p>
            <a:r>
              <a:rPr lang="en-US" b="1" dirty="0"/>
              <a:t>	Markers</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1225814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40DE98-2E62-A247-9262-9649E856F2E8}"/>
              </a:ext>
            </a:extLst>
          </p:cNvPr>
          <p:cNvSpPr>
            <a:spLocks noGrp="1"/>
          </p:cNvSpPr>
          <p:nvPr>
            <p:ph type="title"/>
          </p:nvPr>
        </p:nvSpPr>
        <p:spPr/>
        <p:txBody>
          <a:bodyPr/>
          <a:lstStyle/>
          <a:p>
            <a:r>
              <a:rPr lang="en-US" dirty="0"/>
              <a:t>Examples of SOPs</a:t>
            </a:r>
          </a:p>
        </p:txBody>
      </p:sp>
      <p:sp>
        <p:nvSpPr>
          <p:cNvPr id="6" name="Text Placeholder 5">
            <a:extLst>
              <a:ext uri="{FF2B5EF4-FFF2-40B4-BE49-F238E27FC236}">
                <a16:creationId xmlns:a16="http://schemas.microsoft.com/office/drawing/2014/main" id="{AD082BD2-C4A5-394A-922C-DC4C4DBC48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06052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0"/>
            <a:ext cx="10515600" cy="1325563"/>
          </a:xfrm>
        </p:spPr>
        <p:txBody>
          <a:bodyPr>
            <a:normAutofit/>
          </a:bodyPr>
          <a:lstStyle/>
          <a:p>
            <a:r>
              <a:rPr lang="en-US" dirty="0"/>
              <a:t>Communicating Standard Work</a:t>
            </a:r>
            <a:br>
              <a:rPr lang="en-US" dirty="0"/>
            </a:br>
            <a:r>
              <a:rPr lang="en-US" sz="3600" dirty="0"/>
              <a:t>Simple or Hierarchical Steps</a:t>
            </a:r>
          </a:p>
        </p:txBody>
      </p:sp>
      <p:pic>
        <p:nvPicPr>
          <p:cNvPr id="4" name="Picture 3"/>
          <p:cNvPicPr>
            <a:picLocks noChangeAspect="1"/>
          </p:cNvPicPr>
          <p:nvPr/>
        </p:nvPicPr>
        <p:blipFill>
          <a:blip r:embed="rId2"/>
          <a:stretch>
            <a:fillRect/>
          </a:stretch>
        </p:blipFill>
        <p:spPr>
          <a:xfrm>
            <a:off x="895351" y="1325563"/>
            <a:ext cx="4589894" cy="4907081"/>
          </a:xfrm>
          <a:prstGeom prst="rect">
            <a:avLst/>
          </a:prstGeom>
          <a:ln w="3810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838" y="1996981"/>
            <a:ext cx="5105400" cy="3405631"/>
          </a:xfrm>
          <a:prstGeom prst="rect">
            <a:avLst/>
          </a:prstGeom>
          <a:ln w="38100">
            <a:solidFill>
              <a:schemeClr val="tx1"/>
            </a:solidFill>
          </a:ln>
        </p:spPr>
      </p:pic>
    </p:spTree>
    <p:extLst>
      <p:ext uri="{BB962C8B-B14F-4D97-AF65-F5344CB8AC3E}">
        <p14:creationId xmlns:p14="http://schemas.microsoft.com/office/powerpoint/2010/main" val="1563800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0"/>
            <a:ext cx="10515600" cy="1325563"/>
          </a:xfrm>
        </p:spPr>
        <p:txBody>
          <a:bodyPr/>
          <a:lstStyle/>
          <a:p>
            <a:r>
              <a:rPr lang="en-US" dirty="0"/>
              <a:t>Communicating Standard Work</a:t>
            </a:r>
            <a:br>
              <a:rPr lang="en-US" dirty="0"/>
            </a:br>
            <a:r>
              <a:rPr lang="en-US" sz="3600" dirty="0"/>
              <a:t>Graphic Procedures</a:t>
            </a:r>
            <a:endParaRPr lang="en-US" dirty="0"/>
          </a:p>
        </p:txBody>
      </p:sp>
      <p:pic>
        <p:nvPicPr>
          <p:cNvPr id="5" name="Picture 4"/>
          <p:cNvPicPr>
            <a:picLocks noChangeAspect="1"/>
          </p:cNvPicPr>
          <p:nvPr/>
        </p:nvPicPr>
        <p:blipFill>
          <a:blip r:embed="rId2"/>
          <a:stretch>
            <a:fillRect/>
          </a:stretch>
        </p:blipFill>
        <p:spPr>
          <a:xfrm>
            <a:off x="1833611" y="1325563"/>
            <a:ext cx="8541677" cy="5000625"/>
          </a:xfrm>
          <a:prstGeom prst="rect">
            <a:avLst/>
          </a:prstGeom>
          <a:ln w="38100">
            <a:solidFill>
              <a:schemeClr val="tx1"/>
            </a:solidFill>
          </a:ln>
        </p:spPr>
      </p:pic>
    </p:spTree>
    <p:extLst>
      <p:ext uri="{BB962C8B-B14F-4D97-AF65-F5344CB8AC3E}">
        <p14:creationId xmlns:p14="http://schemas.microsoft.com/office/powerpoint/2010/main" val="192142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endParaRPr lang="en-US" dirty="0">
              <a:solidFill>
                <a:schemeClr val="accent2"/>
              </a:solidFill>
            </a:endParaRPr>
          </a:p>
        </p:txBody>
      </p:sp>
      <p:sp>
        <p:nvSpPr>
          <p:cNvPr id="3" name="Content Placeholder 2"/>
          <p:cNvSpPr>
            <a:spLocks noGrp="1"/>
          </p:cNvSpPr>
          <p:nvPr>
            <p:ph idx="1"/>
          </p:nvPr>
        </p:nvSpPr>
        <p:spPr>
          <a:xfrm>
            <a:off x="838200" y="1825624"/>
            <a:ext cx="10515600" cy="4591217"/>
          </a:xfrm>
        </p:spPr>
        <p:txBody>
          <a:bodyPr>
            <a:normAutofit fontScale="85000" lnSpcReduction="10000"/>
          </a:bodyPr>
          <a:lstStyle/>
          <a:p>
            <a:pPr marL="0" indent="0">
              <a:buNone/>
            </a:pPr>
            <a:endParaRPr lang="en-US" sz="2800" dirty="0"/>
          </a:p>
          <a:p>
            <a:pPr marL="177800" lvl="1" indent="-177800">
              <a:lnSpc>
                <a:spcPct val="110000"/>
              </a:lnSpc>
              <a:spcBef>
                <a:spcPct val="0"/>
              </a:spcBef>
              <a:buClrTx/>
              <a:buSzPct val="75000"/>
              <a:buFont typeface="Wingdings" charset="2"/>
              <a:buChar char="q"/>
              <a:defRPr/>
            </a:pPr>
            <a:r>
              <a:rPr lang="en-US" altLang="en-US" dirty="0"/>
              <a:t> </a:t>
            </a:r>
            <a:r>
              <a:rPr lang="en-US" altLang="en-US" sz="3200" dirty="0"/>
              <a:t>Update Project Outline, if necessary</a:t>
            </a:r>
          </a:p>
          <a:p>
            <a:pPr>
              <a:lnSpc>
                <a:spcPct val="110000"/>
              </a:lnSpc>
              <a:spcBef>
                <a:spcPct val="0"/>
              </a:spcBef>
              <a:buClrTx/>
              <a:buSzPct val="75000"/>
              <a:buFont typeface="Wingdings" charset="2"/>
              <a:buChar char="q"/>
              <a:defRPr/>
            </a:pPr>
            <a:r>
              <a:rPr lang="en-US" altLang="en-US" sz="3200" dirty="0"/>
              <a:t> 1 5S Exercise</a:t>
            </a:r>
          </a:p>
          <a:p>
            <a:pPr>
              <a:lnSpc>
                <a:spcPct val="110000"/>
              </a:lnSpc>
              <a:spcBef>
                <a:spcPct val="0"/>
              </a:spcBef>
              <a:buClrTx/>
              <a:buSzPct val="75000"/>
              <a:buFont typeface="Wingdings" charset="2"/>
              <a:buChar char="q"/>
              <a:defRPr/>
            </a:pPr>
            <a:r>
              <a:rPr lang="en-US" altLang="en-US" sz="3200" dirty="0"/>
              <a:t> 1 Visual Management Application</a:t>
            </a:r>
          </a:p>
          <a:p>
            <a:pPr>
              <a:lnSpc>
                <a:spcPct val="110000"/>
              </a:lnSpc>
              <a:spcBef>
                <a:spcPct val="0"/>
              </a:spcBef>
              <a:buSzPct val="75000"/>
              <a:buFont typeface="Wingdings" charset="2"/>
              <a:buChar char="q"/>
              <a:defRPr/>
            </a:pPr>
            <a:r>
              <a:rPr lang="en-US" altLang="en-US" sz="3200" dirty="0"/>
              <a:t> 2 or more Tests of Change (PDSA)</a:t>
            </a:r>
          </a:p>
          <a:p>
            <a:pPr>
              <a:lnSpc>
                <a:spcPct val="110000"/>
              </a:lnSpc>
              <a:spcBef>
                <a:spcPct val="0"/>
              </a:spcBef>
              <a:buSzPct val="75000"/>
              <a:buFont typeface="Wingdings" charset="2"/>
              <a:buChar char="q"/>
              <a:defRPr/>
            </a:pPr>
            <a:r>
              <a:rPr lang="en-US" altLang="en-US" sz="3200" dirty="0"/>
              <a:t> Select and Implement Change</a:t>
            </a:r>
          </a:p>
          <a:p>
            <a:pPr>
              <a:lnSpc>
                <a:spcPct val="110000"/>
              </a:lnSpc>
              <a:spcBef>
                <a:spcPct val="0"/>
              </a:spcBef>
              <a:buSzPct val="75000"/>
              <a:buFont typeface="Wingdings" charset="2"/>
              <a:buChar char="q"/>
              <a:defRPr/>
            </a:pPr>
            <a:r>
              <a:rPr lang="en-US" altLang="en-US" sz="3200" dirty="0"/>
              <a:t> Modify Solution(s) where necessary by additional Test of Change (PDSA)</a:t>
            </a:r>
          </a:p>
          <a:p>
            <a:pPr>
              <a:lnSpc>
                <a:spcPct val="110000"/>
              </a:lnSpc>
              <a:spcBef>
                <a:spcPct val="0"/>
              </a:spcBef>
              <a:buSzPct val="75000"/>
              <a:buFont typeface="Wingdings" charset="2"/>
              <a:buChar char="q"/>
              <a:defRPr/>
            </a:pPr>
            <a:r>
              <a:rPr lang="en-US" altLang="en-US" sz="3200" dirty="0"/>
              <a:t> Data Display</a:t>
            </a:r>
          </a:p>
          <a:p>
            <a:pPr>
              <a:lnSpc>
                <a:spcPct val="110000"/>
              </a:lnSpc>
              <a:spcBef>
                <a:spcPct val="0"/>
              </a:spcBef>
              <a:buClrTx/>
              <a:buSzPct val="75000"/>
              <a:buFont typeface="Wingdings" charset="2"/>
              <a:buChar char="q"/>
              <a:defRPr/>
            </a:pPr>
            <a:r>
              <a:rPr lang="en-US" altLang="en-US" sz="3200" dirty="0"/>
              <a:t> Create Future State Map</a:t>
            </a:r>
          </a:p>
          <a:p>
            <a:pPr>
              <a:lnSpc>
                <a:spcPct val="110000"/>
              </a:lnSpc>
              <a:spcBef>
                <a:spcPct val="0"/>
              </a:spcBef>
              <a:buClrTx/>
              <a:buSzPct val="75000"/>
              <a:buFont typeface="Wingdings" charset="2"/>
              <a:buChar char="q"/>
              <a:defRPr/>
            </a:pPr>
            <a:r>
              <a:rPr lang="en-US" altLang="en-US" sz="3200" dirty="0"/>
              <a:t> Create Standard Work</a:t>
            </a:r>
          </a:p>
          <a:p>
            <a:pPr>
              <a:lnSpc>
                <a:spcPct val="110000"/>
              </a:lnSpc>
              <a:spcBef>
                <a:spcPct val="0"/>
              </a:spcBef>
              <a:buClrTx/>
              <a:buSzPct val="75000"/>
              <a:buFont typeface="Wingdings" charset="2"/>
              <a:buChar char="q"/>
              <a:defRPr/>
            </a:pPr>
            <a:r>
              <a:rPr lang="en-US" altLang="en-US" sz="3200" dirty="0"/>
              <a:t> Presentation</a:t>
            </a:r>
          </a:p>
        </p:txBody>
      </p:sp>
      <p:sp>
        <p:nvSpPr>
          <p:cNvPr id="4" name="AutoShape 3"/>
          <p:cNvSpPr>
            <a:spLocks noChangeArrowheads="1"/>
          </p:cNvSpPr>
          <p:nvPr/>
        </p:nvSpPr>
        <p:spPr bwMode="auto">
          <a:xfrm>
            <a:off x="838199" y="500856"/>
            <a:ext cx="7347858" cy="954750"/>
          </a:xfrm>
          <a:prstGeom prst="homePlate">
            <a:avLst>
              <a:gd name="adj" fmla="val 164257"/>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2800" i="1" dirty="0"/>
              <a:t>Session 2 Deliverables</a:t>
            </a:r>
          </a:p>
          <a:p>
            <a:pPr algn="ctr">
              <a:lnSpc>
                <a:spcPct val="100000"/>
              </a:lnSpc>
              <a:spcBef>
                <a:spcPct val="0"/>
              </a:spcBef>
              <a:buClrTx/>
              <a:buFontTx/>
              <a:buNone/>
              <a:defRPr/>
            </a:pPr>
            <a:r>
              <a:rPr lang="en-US" altLang="en-US" sz="2800" i="1" dirty="0">
                <a:solidFill>
                  <a:schemeClr val="bg1"/>
                </a:solidFill>
              </a:rPr>
              <a:t>Improve</a:t>
            </a:r>
          </a:p>
        </p:txBody>
      </p:sp>
      <p:sp>
        <p:nvSpPr>
          <p:cNvPr id="5" name="Vertical Scroll 4">
            <a:extLst>
              <a:ext uri="{FF2B5EF4-FFF2-40B4-BE49-F238E27FC236}">
                <a16:creationId xmlns:a16="http://schemas.microsoft.com/office/drawing/2014/main" id="{C1A43501-5C86-7044-902B-D6DC1AC98925}"/>
              </a:ext>
            </a:extLst>
          </p:cNvPr>
          <p:cNvSpPr/>
          <p:nvPr/>
        </p:nvSpPr>
        <p:spPr>
          <a:xfrm>
            <a:off x="9813781" y="441159"/>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a:extLst>
              <a:ext uri="{FF2B5EF4-FFF2-40B4-BE49-F238E27FC236}">
                <a16:creationId xmlns:a16="http://schemas.microsoft.com/office/drawing/2014/main" id="{A96207E6-AB52-6844-8B57-FEC6E6014441}"/>
              </a:ext>
            </a:extLst>
          </p:cNvPr>
          <p:cNvSpPr/>
          <p:nvPr/>
        </p:nvSpPr>
        <p:spPr>
          <a:xfrm>
            <a:off x="511629" y="4280371"/>
            <a:ext cx="4695986" cy="2076773"/>
          </a:xfrm>
          <a:prstGeom prst="donut">
            <a:avLst>
              <a:gd name="adj" fmla="val 48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182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39107">
            <a:off x="8542949" y="667889"/>
            <a:ext cx="2788938" cy="37185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98" y="1984496"/>
            <a:ext cx="5202604" cy="3901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101" y="2800350"/>
            <a:ext cx="5313087" cy="3984816"/>
          </a:xfrm>
          <a:prstGeom prst="rect">
            <a:avLst/>
          </a:prstGeom>
        </p:spPr>
      </p:pic>
      <p:sp>
        <p:nvSpPr>
          <p:cNvPr id="6" name="Title 5"/>
          <p:cNvSpPr>
            <a:spLocks noGrp="1"/>
          </p:cNvSpPr>
          <p:nvPr>
            <p:ph type="title"/>
          </p:nvPr>
        </p:nvSpPr>
        <p:spPr>
          <a:xfrm>
            <a:off x="823913" y="291485"/>
            <a:ext cx="10515600" cy="1325563"/>
          </a:xfrm>
        </p:spPr>
        <p:txBody>
          <a:bodyPr/>
          <a:lstStyle/>
          <a:p>
            <a:r>
              <a:rPr lang="en-US" dirty="0"/>
              <a:t>Communicating Standard Work</a:t>
            </a:r>
            <a:br>
              <a:rPr lang="en-US" dirty="0"/>
            </a:br>
            <a:r>
              <a:rPr lang="en-US" sz="3600" dirty="0"/>
              <a:t>Graphic Procedures</a:t>
            </a:r>
          </a:p>
        </p:txBody>
      </p:sp>
    </p:spTree>
    <p:extLst>
      <p:ext uri="{BB962C8B-B14F-4D97-AF65-F5344CB8AC3E}">
        <p14:creationId xmlns:p14="http://schemas.microsoft.com/office/powerpoint/2010/main" val="113739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3913" y="71437"/>
            <a:ext cx="10515600" cy="1325563"/>
          </a:xfrm>
        </p:spPr>
        <p:txBody>
          <a:bodyPr/>
          <a:lstStyle/>
          <a:p>
            <a:r>
              <a:rPr lang="en-US" dirty="0"/>
              <a:t>Communicating Standard Work</a:t>
            </a:r>
            <a:br>
              <a:rPr lang="en-US" dirty="0"/>
            </a:br>
            <a:r>
              <a:rPr lang="en-US" sz="3600"/>
              <a:t>Graphic Procedures - Video</a:t>
            </a:r>
            <a:endParaRPr lang="en-US" sz="3600" dirty="0"/>
          </a:p>
        </p:txBody>
      </p:sp>
      <p:pic>
        <p:nvPicPr>
          <p:cNvPr id="2" name="Picture 1"/>
          <p:cNvPicPr>
            <a:picLocks noChangeAspect="1"/>
          </p:cNvPicPr>
          <p:nvPr/>
        </p:nvPicPr>
        <p:blipFill>
          <a:blip r:embed="rId2"/>
          <a:stretch>
            <a:fillRect/>
          </a:stretch>
        </p:blipFill>
        <p:spPr>
          <a:xfrm>
            <a:off x="1293813" y="1397000"/>
            <a:ext cx="9575800" cy="5461000"/>
          </a:xfrm>
          <a:prstGeom prst="rect">
            <a:avLst/>
          </a:prstGeom>
        </p:spPr>
      </p:pic>
    </p:spTree>
    <p:extLst>
      <p:ext uri="{BB962C8B-B14F-4D97-AF65-F5344CB8AC3E}">
        <p14:creationId xmlns:p14="http://schemas.microsoft.com/office/powerpoint/2010/main" val="4038188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5326" y="1228725"/>
            <a:ext cx="3462337" cy="1325563"/>
          </a:xfrm>
        </p:spPr>
        <p:txBody>
          <a:bodyPr>
            <a:normAutofit fontScale="90000"/>
          </a:bodyPr>
          <a:lstStyle/>
          <a:p>
            <a:r>
              <a:rPr lang="en-US" dirty="0"/>
              <a:t>Communicating Standard Work</a:t>
            </a:r>
            <a:br>
              <a:rPr lang="en-US" dirty="0"/>
            </a:br>
            <a:r>
              <a:rPr lang="en-US" sz="3600" dirty="0"/>
              <a:t>Written Manual</a:t>
            </a:r>
          </a:p>
        </p:txBody>
      </p:sp>
      <p:pic>
        <p:nvPicPr>
          <p:cNvPr id="7" name="Picture 6"/>
          <p:cNvPicPr>
            <a:picLocks noChangeAspect="1"/>
          </p:cNvPicPr>
          <p:nvPr/>
        </p:nvPicPr>
        <p:blipFill>
          <a:blip r:embed="rId2"/>
          <a:stretch>
            <a:fillRect/>
          </a:stretch>
        </p:blipFill>
        <p:spPr>
          <a:xfrm>
            <a:off x="4761118" y="315499"/>
            <a:ext cx="5940220" cy="6213888"/>
          </a:xfrm>
          <a:prstGeom prst="rect">
            <a:avLst/>
          </a:prstGeom>
          <a:ln w="38100">
            <a:solidFill>
              <a:schemeClr val="tx1"/>
            </a:solidFill>
          </a:ln>
        </p:spPr>
      </p:pic>
      <p:sp>
        <p:nvSpPr>
          <p:cNvPr id="8" name="TextBox 7"/>
          <p:cNvSpPr txBox="1"/>
          <p:nvPr/>
        </p:nvSpPr>
        <p:spPr>
          <a:xfrm>
            <a:off x="5100638" y="1428751"/>
            <a:ext cx="2086853" cy="646331"/>
          </a:xfrm>
          <a:prstGeom prst="rect">
            <a:avLst/>
          </a:prstGeom>
          <a:noFill/>
        </p:spPr>
        <p:txBody>
          <a:bodyPr wrap="none" rtlCol="0">
            <a:spAutoFit/>
          </a:bodyPr>
          <a:lstStyle/>
          <a:p>
            <a:r>
              <a:rPr lang="en-US" sz="3600" b="1" dirty="0">
                <a:solidFill>
                  <a:srgbClr val="FF0000"/>
                </a:solidFill>
              </a:rPr>
              <a:t>111 Pages</a:t>
            </a:r>
          </a:p>
        </p:txBody>
      </p:sp>
    </p:spTree>
    <p:extLst>
      <p:ext uri="{BB962C8B-B14F-4D97-AF65-F5344CB8AC3E}">
        <p14:creationId xmlns:p14="http://schemas.microsoft.com/office/powerpoint/2010/main" val="1632480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12584" y="436562"/>
            <a:ext cx="6426954" cy="6261689"/>
          </a:xfrm>
          <a:prstGeom prst="rect">
            <a:avLst/>
          </a:prstGeom>
          <a:ln w="38100">
            <a:solidFill>
              <a:schemeClr val="tx1"/>
            </a:solidFill>
          </a:ln>
        </p:spPr>
      </p:pic>
      <p:sp>
        <p:nvSpPr>
          <p:cNvPr id="5" name="Title 4"/>
          <p:cNvSpPr>
            <a:spLocks noGrp="1"/>
          </p:cNvSpPr>
          <p:nvPr>
            <p:ph type="title"/>
          </p:nvPr>
        </p:nvSpPr>
        <p:spPr>
          <a:xfrm>
            <a:off x="409575" y="436562"/>
            <a:ext cx="4405313" cy="2363788"/>
          </a:xfrm>
        </p:spPr>
        <p:txBody>
          <a:bodyPr>
            <a:normAutofit/>
          </a:bodyPr>
          <a:lstStyle/>
          <a:p>
            <a:r>
              <a:rPr lang="en-US" dirty="0"/>
              <a:t>Communicating Standard Work </a:t>
            </a:r>
            <a:br>
              <a:rPr lang="en-US" dirty="0"/>
            </a:br>
            <a:r>
              <a:rPr lang="en-US" sz="3600" dirty="0"/>
              <a:t>Flowcharts</a:t>
            </a:r>
            <a:endParaRPr lang="en-US" dirty="0"/>
          </a:p>
        </p:txBody>
      </p:sp>
    </p:spTree>
    <p:extLst>
      <p:ext uri="{BB962C8B-B14F-4D97-AF65-F5344CB8AC3E}">
        <p14:creationId xmlns:p14="http://schemas.microsoft.com/office/powerpoint/2010/main" val="3640511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discussion</a:t>
            </a:r>
          </a:p>
        </p:txBody>
      </p:sp>
      <p:sp>
        <p:nvSpPr>
          <p:cNvPr id="3" name="Content Placeholder 2"/>
          <p:cNvSpPr>
            <a:spLocks noGrp="1"/>
          </p:cNvSpPr>
          <p:nvPr>
            <p:ph idx="1"/>
          </p:nvPr>
        </p:nvSpPr>
        <p:spPr/>
        <p:txBody>
          <a:bodyPr>
            <a:normAutofit/>
          </a:bodyPr>
          <a:lstStyle/>
          <a:p>
            <a:r>
              <a:rPr lang="en-US" sz="3600" dirty="0"/>
              <a:t>Why is standard work important?</a:t>
            </a:r>
          </a:p>
          <a:p>
            <a:r>
              <a:rPr lang="en-US" sz="3600" dirty="0"/>
              <a:t>When might you choose to use one form of communication of standard work over another?</a:t>
            </a:r>
          </a:p>
        </p:txBody>
      </p:sp>
    </p:spTree>
    <p:extLst>
      <p:ext uri="{BB962C8B-B14F-4D97-AF65-F5344CB8AC3E}">
        <p14:creationId xmlns:p14="http://schemas.microsoft.com/office/powerpoint/2010/main" val="3518562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or Flows &amp; Layouts)</a:t>
            </a:r>
          </a:p>
          <a:p>
            <a:r>
              <a:rPr lang="en-US" dirty="0"/>
              <a:t>Pull versus Push</a:t>
            </a:r>
          </a:p>
          <a:p>
            <a:r>
              <a:rPr lang="en-US" dirty="0"/>
              <a:t>Predictability &amp; Consistency (Quality) – e.g. Mistake Proofing</a:t>
            </a:r>
          </a:p>
          <a:p>
            <a:r>
              <a:rPr lang="en-US" dirty="0">
                <a:solidFill>
                  <a:srgbClr val="FF0000"/>
                </a:solidFill>
              </a:rPr>
              <a:t>Workplace organization (5S)</a:t>
            </a:r>
          </a:p>
          <a:p>
            <a:r>
              <a:rPr lang="en-US" dirty="0"/>
              <a:t>Visual Workplace (Visual Management)</a:t>
            </a:r>
          </a:p>
          <a:p>
            <a:r>
              <a:rPr lang="en-US" dirty="0"/>
              <a:t>Continuous Improvement (PDSA)</a:t>
            </a:r>
          </a:p>
          <a:p>
            <a:endParaRPr lang="en-US" dirty="0"/>
          </a:p>
          <a:p>
            <a:endParaRPr lang="en-US" dirty="0"/>
          </a:p>
        </p:txBody>
      </p:sp>
    </p:spTree>
    <p:extLst>
      <p:ext uri="{BB962C8B-B14F-4D97-AF65-F5344CB8AC3E}">
        <p14:creationId xmlns:p14="http://schemas.microsoft.com/office/powerpoint/2010/main" val="3975083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- 5S Exercise</a:t>
            </a:r>
          </a:p>
        </p:txBody>
      </p:sp>
      <p:sp>
        <p:nvSpPr>
          <p:cNvPr id="3" name="Text Placeholder 2"/>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D59087B5-385D-B042-B562-117E8FA64B74}"/>
              </a:ext>
            </a:extLst>
          </p:cNvPr>
          <p:cNvSpPr txBox="1"/>
          <p:nvPr/>
        </p:nvSpPr>
        <p:spPr>
          <a:xfrm>
            <a:off x="8837341" y="5747306"/>
            <a:ext cx="2037674" cy="369332"/>
          </a:xfrm>
          <a:prstGeom prst="rect">
            <a:avLst/>
          </a:prstGeom>
          <a:noFill/>
          <a:ln w="76200">
            <a:solidFill>
              <a:schemeClr val="accent2"/>
            </a:solidFill>
          </a:ln>
        </p:spPr>
        <p:txBody>
          <a:bodyPr wrap="none" rtlCol="0">
            <a:spAutoFit/>
          </a:bodyPr>
          <a:lstStyle/>
          <a:p>
            <a:r>
              <a:rPr lang="en-US" dirty="0"/>
              <a:t>Workbook, p. 71-73</a:t>
            </a:r>
          </a:p>
        </p:txBody>
      </p:sp>
      <p:sp>
        <p:nvSpPr>
          <p:cNvPr id="5" name="Vertical Scroll 4">
            <a:extLst>
              <a:ext uri="{FF2B5EF4-FFF2-40B4-BE49-F238E27FC236}">
                <a16:creationId xmlns:a16="http://schemas.microsoft.com/office/drawing/2014/main" id="{E334CF25-F655-7446-B8FB-7A0C702FD061}"/>
              </a:ext>
            </a:extLst>
          </p:cNvPr>
          <p:cNvSpPr/>
          <p:nvPr/>
        </p:nvSpPr>
        <p:spPr>
          <a:xfrm>
            <a:off x="9148946"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069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722120" cy="3548507"/>
          </a:xfrm>
        </p:spPr>
        <p:txBody>
          <a:bodyPr>
            <a:normAutofit/>
          </a:bodyPr>
          <a:lstStyle/>
          <a:p>
            <a:r>
              <a:rPr lang="en-US" dirty="0"/>
              <a:t>If you are here</a:t>
            </a:r>
            <a:r>
              <a:rPr lang="is-IS" dirty="0"/>
              <a:t>…</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0" y="-92075"/>
            <a:ext cx="9144000" cy="6858000"/>
          </a:xfrm>
        </p:spPr>
      </p:pic>
    </p:spTree>
    <p:extLst>
      <p:ext uri="{BB962C8B-B14F-4D97-AF65-F5344CB8AC3E}">
        <p14:creationId xmlns:p14="http://schemas.microsoft.com/office/powerpoint/2010/main" val="2419985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3" name="Title 2"/>
          <p:cNvSpPr>
            <a:spLocks noGrp="1"/>
          </p:cNvSpPr>
          <p:nvPr>
            <p:ph type="title"/>
          </p:nvPr>
        </p:nvSpPr>
        <p:spPr>
          <a:xfrm>
            <a:off x="838200" y="365125"/>
            <a:ext cx="2033016" cy="4243451"/>
          </a:xfrm>
        </p:spPr>
        <p:txBody>
          <a:bodyPr>
            <a:normAutofit/>
          </a:bodyPr>
          <a:lstStyle/>
          <a:p>
            <a:r>
              <a:rPr lang="en-US" dirty="0"/>
              <a:t>But you want to be here</a:t>
            </a:r>
            <a:r>
              <a:rPr lang="is-IS" dirty="0"/>
              <a:t>…</a:t>
            </a:r>
            <a:endParaRPr lang="en-US" dirty="0"/>
          </a:p>
        </p:txBody>
      </p:sp>
    </p:spTree>
    <p:extLst>
      <p:ext uri="{BB962C8B-B14F-4D97-AF65-F5344CB8AC3E}">
        <p14:creationId xmlns:p14="http://schemas.microsoft.com/office/powerpoint/2010/main" val="1413755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76" y="365124"/>
            <a:ext cx="10515600" cy="712440"/>
          </a:xfrm>
        </p:spPr>
        <p:txBody>
          <a:bodyPr/>
          <a:lstStyle/>
          <a:p>
            <a:r>
              <a:rPr lang="en-US" dirty="0"/>
              <a:t>5S is the tool for you!</a:t>
            </a:r>
          </a:p>
        </p:txBody>
      </p:sp>
      <p:sp>
        <p:nvSpPr>
          <p:cNvPr id="4" name="Text Placeholder 3"/>
          <p:cNvSpPr>
            <a:spLocks noGrp="1"/>
          </p:cNvSpPr>
          <p:nvPr>
            <p:ph type="body" idx="1"/>
          </p:nvPr>
        </p:nvSpPr>
        <p:spPr>
          <a:xfrm>
            <a:off x="400876" y="1076136"/>
            <a:ext cx="5157787" cy="476439"/>
          </a:xfrm>
        </p:spPr>
        <p:txBody>
          <a:bodyPr/>
          <a:lstStyle/>
          <a:p>
            <a:r>
              <a:rPr lang="en-US" dirty="0"/>
              <a:t>Before </a:t>
            </a:r>
          </a:p>
        </p:txBody>
      </p:sp>
      <p:sp>
        <p:nvSpPr>
          <p:cNvPr id="6" name="Text Placeholder 5"/>
          <p:cNvSpPr>
            <a:spLocks noGrp="1"/>
          </p:cNvSpPr>
          <p:nvPr>
            <p:ph type="body" sz="quarter" idx="3"/>
          </p:nvPr>
        </p:nvSpPr>
        <p:spPr>
          <a:xfrm>
            <a:off x="6172200" y="1077564"/>
            <a:ext cx="5183188" cy="476439"/>
          </a:xfrm>
        </p:spPr>
        <p:txBody>
          <a:bodyPr/>
          <a:lstStyle/>
          <a:p>
            <a:r>
              <a:rPr lang="en-US" dirty="0"/>
              <a:t>After</a:t>
            </a:r>
          </a:p>
        </p:txBody>
      </p:sp>
      <p:pic>
        <p:nvPicPr>
          <p:cNvPr id="15" name="Content Placeholder 1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1864994"/>
            <a:ext cx="5884598" cy="4413449"/>
          </a:xfrm>
          <a:ln w="38100" cmpd="sng">
            <a:solidFill>
              <a:schemeClr val="accent1"/>
            </a:solidFill>
          </a:ln>
        </p:spPr>
      </p:pic>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20522" y="1864994"/>
            <a:ext cx="5877053" cy="440779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58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DF0C-0869-A049-A515-506486B5B90D}"/>
              </a:ext>
            </a:extLst>
          </p:cNvPr>
          <p:cNvSpPr>
            <a:spLocks noGrp="1"/>
          </p:cNvSpPr>
          <p:nvPr>
            <p:ph type="title"/>
          </p:nvPr>
        </p:nvSpPr>
        <p:spPr/>
        <p:txBody>
          <a:bodyPr/>
          <a:lstStyle/>
          <a:p>
            <a:r>
              <a:rPr lang="en-US" dirty="0"/>
              <a:t>simulation</a:t>
            </a:r>
            <a:br>
              <a:rPr lang="en-US" dirty="0"/>
            </a:br>
            <a:r>
              <a:rPr lang="en-US" dirty="0"/>
              <a:t>/</a:t>
            </a:r>
            <a:r>
              <a:rPr lang="en-US" dirty="0" err="1"/>
              <a:t>sɪmju</a:t>
            </a:r>
            <a:r>
              <a:rPr lang="en-US" dirty="0"/>
              <a:t>ːˈ</a:t>
            </a:r>
            <a:r>
              <a:rPr lang="en-US" dirty="0" err="1"/>
              <a:t>leɪʃ</a:t>
            </a:r>
            <a:r>
              <a:rPr lang="en-US" dirty="0"/>
              <a:t>(</a:t>
            </a:r>
            <a:r>
              <a:rPr lang="en-US" dirty="0" err="1"/>
              <a:t>ə</a:t>
            </a:r>
            <a:r>
              <a:rPr lang="en-US" dirty="0"/>
              <a:t>)n/</a:t>
            </a:r>
          </a:p>
        </p:txBody>
      </p:sp>
      <p:sp>
        <p:nvSpPr>
          <p:cNvPr id="3" name="Text Placeholder 2">
            <a:extLst>
              <a:ext uri="{FF2B5EF4-FFF2-40B4-BE49-F238E27FC236}">
                <a16:creationId xmlns:a16="http://schemas.microsoft.com/office/drawing/2014/main" id="{087565BC-2C71-7348-84C1-9B1C1A2EF49B}"/>
              </a:ext>
            </a:extLst>
          </p:cNvPr>
          <p:cNvSpPr>
            <a:spLocks noGrp="1"/>
          </p:cNvSpPr>
          <p:nvPr>
            <p:ph type="body" idx="1"/>
          </p:nvPr>
        </p:nvSpPr>
        <p:spPr/>
        <p:txBody>
          <a:bodyPr/>
          <a:lstStyle/>
          <a:p>
            <a:r>
              <a:rPr lang="en-US" i="1" dirty="0"/>
              <a:t>Noun</a:t>
            </a:r>
          </a:p>
          <a:p>
            <a:r>
              <a:rPr lang="en-US" dirty="0"/>
              <a:t>imitation of a situation or process</a:t>
            </a:r>
          </a:p>
          <a:p>
            <a:r>
              <a:rPr lang="en-US" dirty="0"/>
              <a:t>the action of pretending</a:t>
            </a:r>
          </a:p>
        </p:txBody>
      </p:sp>
    </p:spTree>
    <p:extLst>
      <p:ext uri="{BB962C8B-B14F-4D97-AF65-F5344CB8AC3E}">
        <p14:creationId xmlns:p14="http://schemas.microsoft.com/office/powerpoint/2010/main" val="1468002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4657" name="Rectangle 3"/>
          <p:cNvSpPr>
            <a:spLocks noChangeArrowheads="1"/>
          </p:cNvSpPr>
          <p:nvPr/>
        </p:nvSpPr>
        <p:spPr bwMode="auto">
          <a:xfrm>
            <a:off x="5189538" y="5451476"/>
            <a:ext cx="5281612" cy="701675"/>
          </a:xfrm>
          <a:prstGeom prst="rect">
            <a:avLst/>
          </a:prstGeom>
          <a:noFill/>
          <a:ln w="9525">
            <a:noFill/>
            <a:miter lim="800000"/>
            <a:headEnd/>
            <a:tailEnd/>
          </a:ln>
        </p:spPr>
        <p:txBody>
          <a:bodyPr>
            <a:spAutoFit/>
          </a:bodyPr>
          <a:lstStyle/>
          <a:p>
            <a:pPr eaLnBrk="0" hangingPunct="0">
              <a:tabLst>
                <a:tab pos="463550" algn="l"/>
              </a:tabLst>
            </a:pPr>
            <a:r>
              <a:rPr lang="en-US" sz="2000" dirty="0">
                <a:latin typeface="Arial" charset="0"/>
                <a:ea typeface="Arial" charset="0"/>
                <a:cs typeface="Arial" charset="0"/>
              </a:rPr>
              <a:t>Education, communication, and continual improvement.  </a:t>
            </a:r>
            <a:r>
              <a:rPr lang="en-US" sz="2000" u="sng" dirty="0">
                <a:latin typeface="Arial" charset="0"/>
                <a:ea typeface="Arial" charset="0"/>
                <a:cs typeface="Arial" charset="0"/>
              </a:rPr>
              <a:t>Until it becomes a habit!</a:t>
            </a:r>
          </a:p>
        </p:txBody>
      </p:sp>
      <p:grpSp>
        <p:nvGrpSpPr>
          <p:cNvPr id="3014658" name="Group 4"/>
          <p:cNvGrpSpPr>
            <a:grpSpLocks/>
          </p:cNvGrpSpPr>
          <p:nvPr/>
        </p:nvGrpSpPr>
        <p:grpSpPr bwMode="auto">
          <a:xfrm>
            <a:off x="3897314" y="1039813"/>
            <a:ext cx="1127125" cy="1054100"/>
            <a:chOff x="199" y="663"/>
            <a:chExt cx="563" cy="563"/>
          </a:xfrm>
        </p:grpSpPr>
        <p:pic>
          <p:nvPicPr>
            <p:cNvPr id="3014680" name="Picture 5"/>
            <p:cNvPicPr>
              <a:picLocks noChangeAspect="1" noChangeArrowheads="1"/>
            </p:cNvPicPr>
            <p:nvPr/>
          </p:nvPicPr>
          <p:blipFill>
            <a:blip r:embed="rId4"/>
            <a:srcRect l="35156" t="29167" r="34375" b="30208"/>
            <a:stretch>
              <a:fillRect/>
            </a:stretch>
          </p:blipFill>
          <p:spPr bwMode="auto">
            <a:xfrm>
              <a:off x="199" y="663"/>
              <a:ext cx="563" cy="563"/>
            </a:xfrm>
            <a:prstGeom prst="rect">
              <a:avLst/>
            </a:prstGeom>
            <a:noFill/>
            <a:ln w="9525">
              <a:noFill/>
              <a:miter lim="800000"/>
              <a:headEnd/>
              <a:tailEnd/>
            </a:ln>
          </p:spPr>
        </p:pic>
        <p:sp>
          <p:nvSpPr>
            <p:cNvPr id="907270" name="Rectangle 6"/>
            <p:cNvSpPr>
              <a:spLocks noChangeArrowheads="1"/>
            </p:cNvSpPr>
            <p:nvPr/>
          </p:nvSpPr>
          <p:spPr bwMode="auto">
            <a:xfrm>
              <a:off x="302" y="838"/>
              <a:ext cx="304" cy="181"/>
            </a:xfrm>
            <a:prstGeom prst="rect">
              <a:avLst/>
            </a:prstGeom>
            <a:noFill/>
            <a:ln>
              <a:noFill/>
            </a:ln>
            <a:effectLst/>
          </p:spPr>
          <p:txBody>
            <a:bodyPr wrap="none">
              <a:spAutoFit/>
            </a:bodyPr>
            <a:lstStyle/>
            <a:p>
              <a:pPr eaLnBrk="0" hangingPunct="0">
                <a:defRPr/>
              </a:pPr>
              <a:r>
                <a:rPr lang="en-US" sz="1600" b="1">
                  <a:effectLst>
                    <a:outerShdw blurRad="38100" dist="38100" dir="2700000" algn="tl">
                      <a:srgbClr val="C0C0C0"/>
                    </a:outerShdw>
                  </a:effectLst>
                  <a:latin typeface="Times New Roman" pitchFamily="18" charset="0"/>
                </a:rPr>
                <a:t> Sort</a:t>
              </a:r>
            </a:p>
          </p:txBody>
        </p:sp>
      </p:grpSp>
      <p:sp>
        <p:nvSpPr>
          <p:cNvPr id="3014659" name="Rectangle 7"/>
          <p:cNvSpPr>
            <a:spLocks noChangeArrowheads="1"/>
          </p:cNvSpPr>
          <p:nvPr/>
        </p:nvSpPr>
        <p:spPr bwMode="auto">
          <a:xfrm>
            <a:off x="5118101" y="1271589"/>
            <a:ext cx="5103813" cy="396875"/>
          </a:xfrm>
          <a:prstGeom prst="rect">
            <a:avLst/>
          </a:prstGeom>
          <a:noFill/>
          <a:ln w="9525">
            <a:noFill/>
            <a:miter lim="800000"/>
            <a:headEnd/>
            <a:tailEnd/>
          </a:ln>
        </p:spPr>
        <p:txBody>
          <a:bodyPr>
            <a:spAutoFit/>
          </a:bodyPr>
          <a:lstStyle/>
          <a:p>
            <a:pPr eaLnBrk="0" hangingPunct="0">
              <a:spcBef>
                <a:spcPct val="50000"/>
              </a:spcBef>
            </a:pPr>
            <a:r>
              <a:rPr lang="en-US" sz="2000">
                <a:latin typeface="Arial" charset="0"/>
              </a:rPr>
              <a:t>Needed items from the un-needed</a:t>
            </a:r>
          </a:p>
        </p:txBody>
      </p:sp>
      <p:grpSp>
        <p:nvGrpSpPr>
          <p:cNvPr id="3014660" name="Group 8"/>
          <p:cNvGrpSpPr>
            <a:grpSpLocks/>
          </p:cNvGrpSpPr>
          <p:nvPr/>
        </p:nvGrpSpPr>
        <p:grpSpPr bwMode="auto">
          <a:xfrm>
            <a:off x="3895726" y="2106614"/>
            <a:ext cx="1154113" cy="1038225"/>
            <a:chOff x="224" y="1394"/>
            <a:chExt cx="563" cy="563"/>
          </a:xfrm>
        </p:grpSpPr>
        <p:pic>
          <p:nvPicPr>
            <p:cNvPr id="3014678" name="Picture 9"/>
            <p:cNvPicPr>
              <a:picLocks noChangeAspect="1" noChangeArrowheads="1"/>
            </p:cNvPicPr>
            <p:nvPr/>
          </p:nvPicPr>
          <p:blipFill>
            <a:blip r:embed="rId4"/>
            <a:srcRect l="35156" t="29167" r="34375" b="30208"/>
            <a:stretch>
              <a:fillRect/>
            </a:stretch>
          </p:blipFill>
          <p:spPr bwMode="auto">
            <a:xfrm>
              <a:off x="224" y="1394"/>
              <a:ext cx="563" cy="563"/>
            </a:xfrm>
            <a:prstGeom prst="rect">
              <a:avLst/>
            </a:prstGeom>
            <a:noFill/>
            <a:ln w="9525">
              <a:noFill/>
              <a:miter lim="800000"/>
              <a:headEnd/>
              <a:tailEnd/>
            </a:ln>
          </p:spPr>
        </p:pic>
        <p:sp>
          <p:nvSpPr>
            <p:cNvPr id="907274" name="Rectangle 10"/>
            <p:cNvSpPr>
              <a:spLocks noChangeArrowheads="1"/>
            </p:cNvSpPr>
            <p:nvPr/>
          </p:nvSpPr>
          <p:spPr bwMode="auto">
            <a:xfrm>
              <a:off x="277" y="1492"/>
              <a:ext cx="458" cy="315"/>
            </a:xfrm>
            <a:prstGeom prst="rect">
              <a:avLst/>
            </a:prstGeom>
            <a:noFill/>
            <a:ln>
              <a:noFill/>
            </a:ln>
            <a:effectLst/>
          </p:spPr>
          <p:txBody>
            <a:bodyPr>
              <a:spAutoFit/>
            </a:bodyPr>
            <a:lstStyle/>
            <a:p>
              <a:pPr algn="ctr" eaLnBrk="0" hangingPunct="0">
                <a:defRPr/>
              </a:pPr>
              <a:r>
                <a:rPr lang="en-US" sz="1600" b="1">
                  <a:effectLst>
                    <a:outerShdw blurRad="38100" dist="38100" dir="2700000" algn="tl">
                      <a:srgbClr val="C0C0C0"/>
                    </a:outerShdw>
                  </a:effectLst>
                  <a:latin typeface="Times New Roman" pitchFamily="18" charset="0"/>
                </a:rPr>
                <a:t>Set In</a:t>
              </a:r>
            </a:p>
            <a:p>
              <a:pPr algn="ctr" eaLnBrk="0" hangingPunct="0">
                <a:defRPr/>
              </a:pPr>
              <a:r>
                <a:rPr lang="en-US" sz="1600" b="1">
                  <a:effectLst>
                    <a:outerShdw blurRad="38100" dist="38100" dir="2700000" algn="tl">
                      <a:srgbClr val="C0C0C0"/>
                    </a:outerShdw>
                  </a:effectLst>
                  <a:latin typeface="Times New Roman" pitchFamily="18" charset="0"/>
                </a:rPr>
                <a:t>Order</a:t>
              </a:r>
            </a:p>
          </p:txBody>
        </p:sp>
      </p:grpSp>
      <p:sp>
        <p:nvSpPr>
          <p:cNvPr id="3014661" name="Rectangle 11"/>
          <p:cNvSpPr>
            <a:spLocks noChangeArrowheads="1"/>
          </p:cNvSpPr>
          <p:nvPr/>
        </p:nvSpPr>
        <p:spPr bwMode="auto">
          <a:xfrm>
            <a:off x="5105400" y="2349501"/>
            <a:ext cx="4217988" cy="396875"/>
          </a:xfrm>
          <a:prstGeom prst="rect">
            <a:avLst/>
          </a:prstGeom>
          <a:noFill/>
          <a:ln w="9525">
            <a:noFill/>
            <a:miter lim="800000"/>
            <a:headEnd/>
            <a:tailEnd/>
          </a:ln>
        </p:spPr>
        <p:txBody>
          <a:bodyPr>
            <a:spAutoFit/>
          </a:bodyPr>
          <a:lstStyle/>
          <a:p>
            <a:pPr eaLnBrk="0" hangingPunct="0"/>
            <a:r>
              <a:rPr lang="en-US" sz="2000">
                <a:latin typeface="Arial" charset="0"/>
              </a:rPr>
              <a:t>Efficient access and identification</a:t>
            </a:r>
          </a:p>
        </p:txBody>
      </p:sp>
      <p:grpSp>
        <p:nvGrpSpPr>
          <p:cNvPr id="3014662" name="Group 12"/>
          <p:cNvGrpSpPr>
            <a:grpSpLocks/>
          </p:cNvGrpSpPr>
          <p:nvPr/>
        </p:nvGrpSpPr>
        <p:grpSpPr bwMode="auto">
          <a:xfrm>
            <a:off x="3871913" y="3163888"/>
            <a:ext cx="1168400" cy="1052512"/>
            <a:chOff x="187" y="2136"/>
            <a:chExt cx="563" cy="563"/>
          </a:xfrm>
        </p:grpSpPr>
        <p:pic>
          <p:nvPicPr>
            <p:cNvPr id="3014676" name="Picture 13"/>
            <p:cNvPicPr>
              <a:picLocks noChangeAspect="1" noChangeArrowheads="1"/>
            </p:cNvPicPr>
            <p:nvPr/>
          </p:nvPicPr>
          <p:blipFill>
            <a:blip r:embed="rId4"/>
            <a:srcRect l="35156" t="29167" r="34375" b="30208"/>
            <a:stretch>
              <a:fillRect/>
            </a:stretch>
          </p:blipFill>
          <p:spPr bwMode="auto">
            <a:xfrm>
              <a:off x="187" y="2136"/>
              <a:ext cx="563" cy="563"/>
            </a:xfrm>
            <a:prstGeom prst="rect">
              <a:avLst/>
            </a:prstGeom>
            <a:noFill/>
            <a:ln w="9525">
              <a:noFill/>
              <a:miter lim="800000"/>
              <a:headEnd/>
              <a:tailEnd/>
            </a:ln>
          </p:spPr>
        </p:pic>
        <p:sp>
          <p:nvSpPr>
            <p:cNvPr id="907278" name="Rectangle 14"/>
            <p:cNvSpPr>
              <a:spLocks noChangeArrowheads="1"/>
            </p:cNvSpPr>
            <p:nvPr/>
          </p:nvSpPr>
          <p:spPr bwMode="auto">
            <a:xfrm>
              <a:off x="251" y="2311"/>
              <a:ext cx="421" cy="180"/>
            </a:xfrm>
            <a:prstGeom prst="rect">
              <a:avLst/>
            </a:prstGeom>
            <a:noFill/>
            <a:ln>
              <a:noFill/>
            </a:ln>
            <a:effectLst/>
          </p:spPr>
          <p:txBody>
            <a:bodyPr>
              <a:spAutoFit/>
            </a:bodyPr>
            <a:lstStyle/>
            <a:p>
              <a:pPr eaLnBrk="0" hangingPunct="0">
                <a:defRPr/>
              </a:pPr>
              <a:r>
                <a:rPr lang="en-US" sz="1600" b="1">
                  <a:effectLst>
                    <a:outerShdw blurRad="38100" dist="38100" dir="2700000" algn="tl">
                      <a:srgbClr val="C0C0C0"/>
                    </a:outerShdw>
                  </a:effectLst>
                  <a:latin typeface="Times New Roman" pitchFamily="18" charset="0"/>
                </a:rPr>
                <a:t> Shine</a:t>
              </a:r>
            </a:p>
          </p:txBody>
        </p:sp>
      </p:grpSp>
      <p:sp>
        <p:nvSpPr>
          <p:cNvPr id="3014663" name="Rectangle 15"/>
          <p:cNvSpPr>
            <a:spLocks noChangeArrowheads="1"/>
          </p:cNvSpPr>
          <p:nvPr/>
        </p:nvSpPr>
        <p:spPr bwMode="auto">
          <a:xfrm>
            <a:off x="5105400" y="3454401"/>
            <a:ext cx="5562600" cy="396875"/>
          </a:xfrm>
          <a:prstGeom prst="rect">
            <a:avLst/>
          </a:prstGeom>
          <a:noFill/>
          <a:ln w="9525">
            <a:noFill/>
            <a:miter lim="800000"/>
            <a:headEnd/>
            <a:tailEnd/>
          </a:ln>
        </p:spPr>
        <p:txBody>
          <a:bodyPr>
            <a:spAutoFit/>
          </a:bodyPr>
          <a:lstStyle/>
          <a:p>
            <a:pPr eaLnBrk="0" hangingPunct="0"/>
            <a:r>
              <a:rPr lang="en-US" sz="2000" dirty="0">
                <a:latin typeface="Arial" charset="0"/>
              </a:rPr>
              <a:t>Area is clean and everything is maintained</a:t>
            </a:r>
          </a:p>
        </p:txBody>
      </p:sp>
      <p:sp>
        <p:nvSpPr>
          <p:cNvPr id="3014664" name="Rectangle 19"/>
          <p:cNvSpPr>
            <a:spLocks noChangeArrowheads="1"/>
          </p:cNvSpPr>
          <p:nvPr/>
        </p:nvSpPr>
        <p:spPr bwMode="auto">
          <a:xfrm>
            <a:off x="5160963" y="4532314"/>
            <a:ext cx="5187950" cy="396875"/>
          </a:xfrm>
          <a:prstGeom prst="rect">
            <a:avLst/>
          </a:prstGeom>
          <a:noFill/>
          <a:ln w="9525">
            <a:noFill/>
            <a:miter lim="800000"/>
            <a:headEnd/>
            <a:tailEnd/>
          </a:ln>
        </p:spPr>
        <p:txBody>
          <a:bodyPr>
            <a:spAutoFit/>
          </a:bodyPr>
          <a:lstStyle/>
          <a:p>
            <a:pPr eaLnBrk="0" hangingPunct="0"/>
            <a:r>
              <a:rPr lang="en-US" sz="2000" dirty="0">
                <a:latin typeface="Arial" charset="0"/>
              </a:rPr>
              <a:t>Consistent guidelines, visual indicators</a:t>
            </a:r>
          </a:p>
        </p:txBody>
      </p:sp>
      <p:grpSp>
        <p:nvGrpSpPr>
          <p:cNvPr id="3014665" name="Group 20"/>
          <p:cNvGrpSpPr>
            <a:grpSpLocks/>
          </p:cNvGrpSpPr>
          <p:nvPr/>
        </p:nvGrpSpPr>
        <p:grpSpPr bwMode="auto">
          <a:xfrm>
            <a:off x="3871913" y="5313363"/>
            <a:ext cx="1181100" cy="1066800"/>
            <a:chOff x="1930" y="3485"/>
            <a:chExt cx="563" cy="563"/>
          </a:xfrm>
        </p:grpSpPr>
        <p:pic>
          <p:nvPicPr>
            <p:cNvPr id="3014674" name="Picture 21"/>
            <p:cNvPicPr>
              <a:picLocks noChangeAspect="1" noChangeArrowheads="1"/>
            </p:cNvPicPr>
            <p:nvPr/>
          </p:nvPicPr>
          <p:blipFill>
            <a:blip r:embed="rId4"/>
            <a:srcRect l="35156" t="29167" r="34375" b="30208"/>
            <a:stretch>
              <a:fillRect/>
            </a:stretch>
          </p:blipFill>
          <p:spPr bwMode="auto">
            <a:xfrm>
              <a:off x="1930" y="3485"/>
              <a:ext cx="563" cy="563"/>
            </a:xfrm>
            <a:prstGeom prst="rect">
              <a:avLst/>
            </a:prstGeom>
            <a:noFill/>
            <a:ln w="9525">
              <a:noFill/>
              <a:miter lim="800000"/>
              <a:headEnd/>
              <a:tailEnd/>
            </a:ln>
          </p:spPr>
        </p:pic>
        <p:sp>
          <p:nvSpPr>
            <p:cNvPr id="907286" name="Rectangle 22"/>
            <p:cNvSpPr>
              <a:spLocks noChangeArrowheads="1"/>
            </p:cNvSpPr>
            <p:nvPr/>
          </p:nvSpPr>
          <p:spPr bwMode="auto">
            <a:xfrm>
              <a:off x="1938" y="3660"/>
              <a:ext cx="468" cy="178"/>
            </a:xfrm>
            <a:prstGeom prst="rect">
              <a:avLst/>
            </a:prstGeom>
            <a:noFill/>
            <a:ln>
              <a:noFill/>
            </a:ln>
            <a:effectLst/>
          </p:spPr>
          <p:txBody>
            <a:bodyPr wrap="none">
              <a:spAutoFit/>
            </a:bodyPr>
            <a:lstStyle/>
            <a:p>
              <a:pPr eaLnBrk="0" hangingPunct="0">
                <a:defRPr/>
              </a:pPr>
              <a:r>
                <a:rPr lang="en-US" sz="1600" b="1">
                  <a:effectLst>
                    <a:outerShdw blurRad="38100" dist="38100" dir="2700000" algn="tl">
                      <a:srgbClr val="C0C0C0"/>
                    </a:outerShdw>
                  </a:effectLst>
                  <a:latin typeface="Times New Roman" pitchFamily="18" charset="0"/>
                </a:rPr>
                <a:t>   Sustain</a:t>
              </a:r>
            </a:p>
          </p:txBody>
        </p:sp>
      </p:grpSp>
      <p:sp>
        <p:nvSpPr>
          <p:cNvPr id="907287" name="Text Box 23"/>
          <p:cNvSpPr txBox="1">
            <a:spLocks noChangeArrowheads="1"/>
          </p:cNvSpPr>
          <p:nvPr/>
        </p:nvSpPr>
        <p:spPr bwMode="auto">
          <a:xfrm>
            <a:off x="1801813" y="2940051"/>
            <a:ext cx="1731962" cy="1311275"/>
          </a:xfrm>
          <a:prstGeom prst="rect">
            <a:avLst/>
          </a:prstGeom>
          <a:noFill/>
          <a:ln>
            <a:noFill/>
          </a:ln>
          <a:effectLst/>
        </p:spPr>
        <p:txBody>
          <a:bodyPr>
            <a:spAutoFit/>
          </a:bodyPr>
          <a:lstStyle/>
          <a:p>
            <a:pPr eaLnBrk="0" hangingPunct="0">
              <a:defRPr/>
            </a:pPr>
            <a:r>
              <a:rPr lang="en-US" sz="8000">
                <a:solidFill>
                  <a:schemeClr val="tx2"/>
                </a:solidFill>
                <a:effectLst>
                  <a:outerShdw blurRad="38100" dist="38100" dir="2700000" algn="tl">
                    <a:srgbClr val="C0C0C0"/>
                  </a:outerShdw>
                </a:effectLst>
                <a:latin typeface="GE Inspira Medium"/>
              </a:rPr>
              <a:t>5S</a:t>
            </a:r>
          </a:p>
        </p:txBody>
      </p:sp>
      <p:sp>
        <p:nvSpPr>
          <p:cNvPr id="3014667" name="Line 24"/>
          <p:cNvSpPr>
            <a:spLocks noChangeShapeType="1"/>
          </p:cNvSpPr>
          <p:nvPr/>
        </p:nvSpPr>
        <p:spPr bwMode="auto">
          <a:xfrm flipV="1">
            <a:off x="2870201" y="1841501"/>
            <a:ext cx="912813" cy="887413"/>
          </a:xfrm>
          <a:prstGeom prst="line">
            <a:avLst/>
          </a:prstGeom>
          <a:noFill/>
          <a:ln w="9525">
            <a:solidFill>
              <a:schemeClr val="tx1"/>
            </a:solidFill>
            <a:round/>
            <a:headEnd/>
            <a:tailEnd/>
          </a:ln>
        </p:spPr>
        <p:txBody>
          <a:bodyPr/>
          <a:lstStyle/>
          <a:p>
            <a:endParaRPr lang="en-US"/>
          </a:p>
        </p:txBody>
      </p:sp>
      <p:sp>
        <p:nvSpPr>
          <p:cNvPr id="3014668" name="Line 25"/>
          <p:cNvSpPr>
            <a:spLocks noChangeShapeType="1"/>
          </p:cNvSpPr>
          <p:nvPr/>
        </p:nvSpPr>
        <p:spPr bwMode="auto">
          <a:xfrm>
            <a:off x="2870201" y="4319589"/>
            <a:ext cx="917575" cy="1152525"/>
          </a:xfrm>
          <a:prstGeom prst="line">
            <a:avLst/>
          </a:prstGeom>
          <a:noFill/>
          <a:ln w="9525">
            <a:solidFill>
              <a:schemeClr val="tx1"/>
            </a:solidFill>
            <a:round/>
            <a:headEnd/>
            <a:tailEnd/>
          </a:ln>
        </p:spPr>
        <p:txBody>
          <a:bodyPr/>
          <a:lstStyle/>
          <a:p>
            <a:endParaRPr lang="en-US"/>
          </a:p>
        </p:txBody>
      </p:sp>
      <p:sp>
        <p:nvSpPr>
          <p:cNvPr id="3014669" name="Line 26"/>
          <p:cNvSpPr>
            <a:spLocks noChangeShapeType="1"/>
          </p:cNvSpPr>
          <p:nvPr/>
        </p:nvSpPr>
        <p:spPr bwMode="auto">
          <a:xfrm flipV="1">
            <a:off x="3224213" y="2698751"/>
            <a:ext cx="665162" cy="384175"/>
          </a:xfrm>
          <a:prstGeom prst="line">
            <a:avLst/>
          </a:prstGeom>
          <a:noFill/>
          <a:ln w="9525">
            <a:solidFill>
              <a:schemeClr val="tx1"/>
            </a:solidFill>
            <a:round/>
            <a:headEnd/>
            <a:tailEnd/>
          </a:ln>
        </p:spPr>
        <p:txBody>
          <a:bodyPr/>
          <a:lstStyle/>
          <a:p>
            <a:endParaRPr lang="en-US"/>
          </a:p>
        </p:txBody>
      </p:sp>
      <p:sp>
        <p:nvSpPr>
          <p:cNvPr id="3014670" name="Line 27"/>
          <p:cNvSpPr>
            <a:spLocks noChangeShapeType="1"/>
          </p:cNvSpPr>
          <p:nvPr/>
        </p:nvSpPr>
        <p:spPr bwMode="auto">
          <a:xfrm>
            <a:off x="3224213" y="3957639"/>
            <a:ext cx="569912" cy="479425"/>
          </a:xfrm>
          <a:prstGeom prst="line">
            <a:avLst/>
          </a:prstGeom>
          <a:noFill/>
          <a:ln w="9525">
            <a:solidFill>
              <a:schemeClr val="tx1"/>
            </a:solidFill>
            <a:round/>
            <a:headEnd/>
            <a:tailEnd/>
          </a:ln>
        </p:spPr>
        <p:txBody>
          <a:bodyPr/>
          <a:lstStyle/>
          <a:p>
            <a:endParaRPr lang="en-US"/>
          </a:p>
        </p:txBody>
      </p:sp>
      <p:sp>
        <p:nvSpPr>
          <p:cNvPr id="3014671" name="Line 28"/>
          <p:cNvSpPr>
            <a:spLocks noChangeShapeType="1"/>
          </p:cNvSpPr>
          <p:nvPr/>
        </p:nvSpPr>
        <p:spPr bwMode="auto">
          <a:xfrm>
            <a:off x="3241675" y="3524250"/>
            <a:ext cx="635000" cy="1588"/>
          </a:xfrm>
          <a:prstGeom prst="line">
            <a:avLst/>
          </a:prstGeom>
          <a:noFill/>
          <a:ln w="9525">
            <a:solidFill>
              <a:schemeClr val="tx1"/>
            </a:solidFill>
            <a:round/>
            <a:headEnd/>
            <a:tailEnd/>
          </a:ln>
        </p:spPr>
        <p:txBody>
          <a:bodyPr/>
          <a:lstStyle/>
          <a:p>
            <a:endParaRPr lang="en-US"/>
          </a:p>
        </p:txBody>
      </p:sp>
      <p:pic>
        <p:nvPicPr>
          <p:cNvPr id="3014672" name="Picture 30"/>
          <p:cNvPicPr>
            <a:picLocks noChangeAspect="1" noChangeArrowheads="1"/>
          </p:cNvPicPr>
          <p:nvPr/>
        </p:nvPicPr>
        <p:blipFill>
          <a:blip r:embed="rId4"/>
          <a:srcRect l="35156" t="29167" r="34375" b="30208"/>
          <a:stretch>
            <a:fillRect/>
          </a:stretch>
        </p:blipFill>
        <p:spPr bwMode="auto">
          <a:xfrm>
            <a:off x="3900488" y="4217988"/>
            <a:ext cx="1179512" cy="1066800"/>
          </a:xfrm>
          <a:prstGeom prst="rect">
            <a:avLst/>
          </a:prstGeom>
          <a:noFill/>
          <a:ln w="9525">
            <a:noFill/>
            <a:miter lim="800000"/>
            <a:headEnd/>
            <a:tailEnd/>
          </a:ln>
        </p:spPr>
      </p:pic>
      <p:sp>
        <p:nvSpPr>
          <p:cNvPr id="907295" name="Rectangle 31"/>
          <p:cNvSpPr>
            <a:spLocks noChangeArrowheads="1"/>
          </p:cNvSpPr>
          <p:nvPr/>
        </p:nvSpPr>
        <p:spPr bwMode="auto">
          <a:xfrm>
            <a:off x="3898901" y="4578350"/>
            <a:ext cx="1235075" cy="336550"/>
          </a:xfrm>
          <a:prstGeom prst="rect">
            <a:avLst/>
          </a:prstGeom>
          <a:noFill/>
          <a:ln>
            <a:noFill/>
          </a:ln>
          <a:effectLst/>
        </p:spPr>
        <p:txBody>
          <a:bodyPr wrap="none">
            <a:spAutoFit/>
          </a:bodyPr>
          <a:lstStyle/>
          <a:p>
            <a:pPr eaLnBrk="0" hangingPunct="0">
              <a:defRPr/>
            </a:pPr>
            <a:r>
              <a:rPr lang="en-US" sz="1600" b="1">
                <a:effectLst>
                  <a:outerShdw blurRad="38100" dist="38100" dir="2700000" algn="tl">
                    <a:srgbClr val="C0C0C0"/>
                  </a:outerShdw>
                </a:effectLst>
                <a:latin typeface="Times New Roman" pitchFamily="18" charset="0"/>
              </a:rPr>
              <a:t>Standardize</a:t>
            </a:r>
          </a:p>
        </p:txBody>
      </p:sp>
      <p:pic>
        <p:nvPicPr>
          <p:cNvPr id="27" name="Picture 2" descr="C:\Users\kms49\AppData\Local\Microsoft\Windows\Temporary Internet Files\Content.IE5\PRZ75ZKL\MC900433903[1].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93634">
            <a:off x="1650597" y="5947538"/>
            <a:ext cx="319046" cy="319046"/>
          </a:xfrm>
          <a:prstGeom prst="rect">
            <a:avLst/>
          </a:prstGeom>
          <a:noFill/>
        </p:spPr>
      </p:pic>
    </p:spTree>
    <p:custDataLst>
      <p:tags r:id="rId1"/>
    </p:custDataLst>
    <p:extLst>
      <p:ext uri="{BB962C8B-B14F-4D97-AF65-F5344CB8AC3E}">
        <p14:creationId xmlns:p14="http://schemas.microsoft.com/office/powerpoint/2010/main" val="1961680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25676" y="-290514"/>
            <a:ext cx="7826375" cy="1371600"/>
          </a:xfrm>
        </p:spPr>
        <p:txBody>
          <a:bodyPr/>
          <a:lstStyle/>
          <a:p>
            <a:pPr algn="ctr" eaLnBrk="1" hangingPunct="1"/>
            <a:r>
              <a:rPr lang="en-US" altLang="en-US">
                <a:latin typeface="Times New Roman" charset="0"/>
                <a:ea typeface="Times New Roman" charset="0"/>
                <a:cs typeface="Times New Roman" charset="0"/>
              </a:rPr>
              <a:t>5S: Before and After Pictures</a:t>
            </a:r>
          </a:p>
        </p:txBody>
      </p:sp>
      <p:pic>
        <p:nvPicPr>
          <p:cNvPr id="32771" name="Picture 4"/>
          <p:cNvPicPr>
            <a:picLocks noChangeAspect="1"/>
          </p:cNvPicPr>
          <p:nvPr/>
        </p:nvPicPr>
        <p:blipFill>
          <a:blip r:embed="rId2">
            <a:extLst>
              <a:ext uri="{28A0092B-C50C-407E-A947-70E740481C1C}">
                <a14:useLocalDpi xmlns:a14="http://schemas.microsoft.com/office/drawing/2010/main" val="0"/>
              </a:ext>
            </a:extLst>
          </a:blip>
          <a:srcRect l="5466" t="14285"/>
          <a:stretch>
            <a:fillRect/>
          </a:stretch>
        </p:blipFill>
        <p:spPr bwMode="auto">
          <a:xfrm>
            <a:off x="1676401" y="1143000"/>
            <a:ext cx="2276475"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l="13213" t="3195" r="8813" b="5280"/>
          <a:stretch>
            <a:fillRect/>
          </a:stretch>
        </p:blipFill>
        <p:spPr bwMode="auto">
          <a:xfrm>
            <a:off x="6169025" y="1143000"/>
            <a:ext cx="2133600"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6438" y="1143000"/>
            <a:ext cx="2228850"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1143000"/>
            <a:ext cx="2133600"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Striped Right Arrow 3"/>
          <p:cNvSpPr/>
          <p:nvPr/>
        </p:nvSpPr>
        <p:spPr>
          <a:xfrm>
            <a:off x="3631407" y="3053443"/>
            <a:ext cx="762000" cy="914400"/>
          </a:xfrm>
          <a:prstGeom prst="stripedRigh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Striped Right Arrow 11"/>
          <p:cNvSpPr/>
          <p:nvPr/>
        </p:nvSpPr>
        <p:spPr>
          <a:xfrm>
            <a:off x="7908925" y="3053443"/>
            <a:ext cx="762000" cy="914400"/>
          </a:xfrm>
          <a:prstGeom prst="stripedRightArrow">
            <a:avLst/>
          </a:prstGeom>
          <a:solidFill>
            <a:schemeClr val="accent4">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77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4786313"/>
            <a:ext cx="4397375"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864" y="4786314"/>
            <a:ext cx="4416425" cy="14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9" name="TextBox 5"/>
          <p:cNvSpPr txBox="1">
            <a:spLocks noChangeArrowheads="1"/>
          </p:cNvSpPr>
          <p:nvPr/>
        </p:nvSpPr>
        <p:spPr bwMode="auto">
          <a:xfrm>
            <a:off x="2408239" y="773114"/>
            <a:ext cx="83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Before</a:t>
            </a:r>
          </a:p>
        </p:txBody>
      </p:sp>
      <p:sp>
        <p:nvSpPr>
          <p:cNvPr id="32780" name="TextBox 6"/>
          <p:cNvSpPr txBox="1">
            <a:spLocks noChangeArrowheads="1"/>
          </p:cNvSpPr>
          <p:nvPr/>
        </p:nvSpPr>
        <p:spPr bwMode="auto">
          <a:xfrm>
            <a:off x="4648201" y="773114"/>
            <a:ext cx="70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After</a:t>
            </a:r>
          </a:p>
        </p:txBody>
      </p:sp>
      <p:sp>
        <p:nvSpPr>
          <p:cNvPr id="32781" name="TextBox 7"/>
          <p:cNvSpPr txBox="1">
            <a:spLocks noChangeArrowheads="1"/>
          </p:cNvSpPr>
          <p:nvPr/>
        </p:nvSpPr>
        <p:spPr bwMode="auto">
          <a:xfrm>
            <a:off x="6818314" y="784225"/>
            <a:ext cx="833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Before</a:t>
            </a:r>
          </a:p>
        </p:txBody>
      </p:sp>
      <p:sp>
        <p:nvSpPr>
          <p:cNvPr id="32782" name="TextBox 8"/>
          <p:cNvSpPr txBox="1">
            <a:spLocks noChangeArrowheads="1"/>
          </p:cNvSpPr>
          <p:nvPr/>
        </p:nvSpPr>
        <p:spPr bwMode="auto">
          <a:xfrm>
            <a:off x="9296400" y="784225"/>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After</a:t>
            </a:r>
          </a:p>
        </p:txBody>
      </p:sp>
      <p:sp>
        <p:nvSpPr>
          <p:cNvPr id="32783" name="TextBox 4"/>
          <p:cNvSpPr txBox="1">
            <a:spLocks noChangeArrowheads="1"/>
          </p:cNvSpPr>
          <p:nvPr/>
        </p:nvSpPr>
        <p:spPr bwMode="auto">
          <a:xfrm>
            <a:off x="3433764" y="6248400"/>
            <a:ext cx="833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Before</a:t>
            </a:r>
          </a:p>
        </p:txBody>
      </p:sp>
      <p:sp>
        <p:nvSpPr>
          <p:cNvPr id="32784" name="TextBox 9"/>
          <p:cNvSpPr txBox="1">
            <a:spLocks noChangeArrowheads="1"/>
          </p:cNvSpPr>
          <p:nvPr/>
        </p:nvSpPr>
        <p:spPr bwMode="auto">
          <a:xfrm>
            <a:off x="8001000" y="6256338"/>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After</a:t>
            </a:r>
          </a:p>
        </p:txBody>
      </p:sp>
      <p:pic>
        <p:nvPicPr>
          <p:cNvPr id="3278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851" y="5029201"/>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2139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276959" cy="1851133"/>
          </a:xfrm>
        </p:spPr>
        <p:txBody>
          <a:bodyPr>
            <a:normAutofit fontScale="90000"/>
          </a:bodyPr>
          <a:lstStyle/>
          <a:p>
            <a:r>
              <a:rPr lang="en-US" dirty="0"/>
              <a:t>Measure</a:t>
            </a:r>
            <a:br>
              <a:rPr lang="en-US" dirty="0"/>
            </a:br>
            <a:r>
              <a:rPr lang="en-US" dirty="0"/>
              <a:t>Measure</a:t>
            </a:r>
            <a:br>
              <a:rPr lang="en-US"/>
            </a:br>
            <a:r>
              <a:rPr lang="en-US"/>
              <a:t>Measure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6723" y="365125"/>
            <a:ext cx="8079036" cy="6230357"/>
          </a:xfrm>
        </p:spPr>
      </p:pic>
      <p:sp>
        <p:nvSpPr>
          <p:cNvPr id="5" name="TextBox 4"/>
          <p:cNvSpPr txBox="1"/>
          <p:nvPr/>
        </p:nvSpPr>
        <p:spPr>
          <a:xfrm>
            <a:off x="495980" y="3187915"/>
            <a:ext cx="2619179" cy="584775"/>
          </a:xfrm>
          <a:prstGeom prst="rect">
            <a:avLst/>
          </a:prstGeom>
          <a:noFill/>
        </p:spPr>
        <p:txBody>
          <a:bodyPr wrap="none" rtlCol="0">
            <a:spAutoFit/>
          </a:bodyPr>
          <a:lstStyle/>
          <a:p>
            <a:r>
              <a:rPr lang="en-US" sz="3200" dirty="0"/>
              <a:t>5S Audit Sheet</a:t>
            </a:r>
          </a:p>
        </p:txBody>
      </p:sp>
      <p:sp>
        <p:nvSpPr>
          <p:cNvPr id="6" name="TextBox 5">
            <a:extLst>
              <a:ext uri="{FF2B5EF4-FFF2-40B4-BE49-F238E27FC236}">
                <a16:creationId xmlns:a16="http://schemas.microsoft.com/office/drawing/2014/main" id="{78ABA085-B356-1947-8C38-7503978F99BF}"/>
              </a:ext>
            </a:extLst>
          </p:cNvPr>
          <p:cNvSpPr txBox="1"/>
          <p:nvPr/>
        </p:nvSpPr>
        <p:spPr>
          <a:xfrm>
            <a:off x="954105" y="5807631"/>
            <a:ext cx="1733103" cy="369332"/>
          </a:xfrm>
          <a:prstGeom prst="rect">
            <a:avLst/>
          </a:prstGeom>
          <a:noFill/>
          <a:ln w="76200">
            <a:solidFill>
              <a:schemeClr val="accent2"/>
            </a:solidFill>
          </a:ln>
        </p:spPr>
        <p:txBody>
          <a:bodyPr wrap="none" rtlCol="0">
            <a:spAutoFit/>
          </a:bodyPr>
          <a:lstStyle/>
          <a:p>
            <a:r>
              <a:rPr lang="en-US" dirty="0"/>
              <a:t>Workbook, p. 73</a:t>
            </a:r>
          </a:p>
        </p:txBody>
      </p:sp>
    </p:spTree>
    <p:extLst>
      <p:ext uri="{BB962C8B-B14F-4D97-AF65-F5344CB8AC3E}">
        <p14:creationId xmlns:p14="http://schemas.microsoft.com/office/powerpoint/2010/main" val="267157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or Process Flows &amp; Layouts)</a:t>
            </a:r>
          </a:p>
          <a:p>
            <a:r>
              <a:rPr lang="en-US" dirty="0"/>
              <a:t>Pull vs Push</a:t>
            </a:r>
          </a:p>
          <a:p>
            <a:r>
              <a:rPr lang="en-US" dirty="0"/>
              <a:t>Predictability &amp; Consistency (Quality) – e.g. Mistake Proofing</a:t>
            </a:r>
          </a:p>
          <a:p>
            <a:r>
              <a:rPr lang="en-US" dirty="0"/>
              <a:t>Workplace organization (5S)</a:t>
            </a:r>
          </a:p>
          <a:p>
            <a:r>
              <a:rPr lang="en-US" dirty="0">
                <a:solidFill>
                  <a:srgbClr val="FF0000"/>
                </a:solidFill>
              </a:rPr>
              <a:t>Visual Workplace (Visual Management)</a:t>
            </a:r>
          </a:p>
          <a:p>
            <a:r>
              <a:rPr lang="en-US" dirty="0"/>
              <a:t>Continuous Improvement (PDSA)</a:t>
            </a:r>
          </a:p>
          <a:p>
            <a:endParaRPr lang="en-US" dirty="0"/>
          </a:p>
          <a:p>
            <a:endParaRPr lang="en-US" dirty="0"/>
          </a:p>
        </p:txBody>
      </p:sp>
    </p:spTree>
    <p:extLst>
      <p:ext uri="{BB962C8B-B14F-4D97-AF65-F5344CB8AC3E}">
        <p14:creationId xmlns:p14="http://schemas.microsoft.com/office/powerpoint/2010/main" val="2849557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Visual Management</a:t>
            </a:r>
          </a:p>
        </p:txBody>
      </p:sp>
      <p:sp>
        <p:nvSpPr>
          <p:cNvPr id="3" name="Text Placeholder 2"/>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4134D299-6B3B-AB4F-827C-286831E79452}"/>
              </a:ext>
            </a:extLst>
          </p:cNvPr>
          <p:cNvSpPr txBox="1"/>
          <p:nvPr/>
        </p:nvSpPr>
        <p:spPr>
          <a:xfrm>
            <a:off x="8629523" y="6089650"/>
            <a:ext cx="1733167" cy="369332"/>
          </a:xfrm>
          <a:prstGeom prst="rect">
            <a:avLst/>
          </a:prstGeom>
          <a:noFill/>
          <a:ln w="76200">
            <a:solidFill>
              <a:schemeClr val="accent2"/>
            </a:solidFill>
          </a:ln>
        </p:spPr>
        <p:txBody>
          <a:bodyPr wrap="none" rtlCol="0">
            <a:spAutoFit/>
          </a:bodyPr>
          <a:lstStyle/>
          <a:p>
            <a:r>
              <a:rPr lang="en-US" dirty="0"/>
              <a:t>Workbook, p. 74</a:t>
            </a:r>
          </a:p>
        </p:txBody>
      </p:sp>
      <p:sp>
        <p:nvSpPr>
          <p:cNvPr id="6" name="Vertical Scroll 5">
            <a:extLst>
              <a:ext uri="{FF2B5EF4-FFF2-40B4-BE49-F238E27FC236}">
                <a16:creationId xmlns:a16="http://schemas.microsoft.com/office/drawing/2014/main" id="{E5363086-D3C6-6E4A-80E0-4654A054E14D}"/>
              </a:ext>
            </a:extLst>
          </p:cNvPr>
          <p:cNvSpPr/>
          <p:nvPr/>
        </p:nvSpPr>
        <p:spPr>
          <a:xfrm>
            <a:off x="9655458"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433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F840-CD0E-5049-95FF-2CFD57014951}"/>
              </a:ext>
            </a:extLst>
          </p:cNvPr>
          <p:cNvSpPr>
            <a:spLocks noGrp="1"/>
          </p:cNvSpPr>
          <p:nvPr>
            <p:ph type="title"/>
          </p:nvPr>
        </p:nvSpPr>
        <p:spPr/>
        <p:txBody>
          <a:bodyPr/>
          <a:lstStyle/>
          <a:p>
            <a:r>
              <a:rPr lang="en-US" dirty="0"/>
              <a:t>Examples of Visual Management</a:t>
            </a:r>
          </a:p>
        </p:txBody>
      </p:sp>
      <p:sp>
        <p:nvSpPr>
          <p:cNvPr id="3" name="Text Placeholder 2">
            <a:extLst>
              <a:ext uri="{FF2B5EF4-FFF2-40B4-BE49-F238E27FC236}">
                <a16:creationId xmlns:a16="http://schemas.microsoft.com/office/drawing/2014/main" id="{51A7D54F-B1E2-1547-8C84-E6F2385DE2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76420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2" y="365126"/>
            <a:ext cx="3323682" cy="4733816"/>
          </a:xfrm>
        </p:spPr>
        <p:txBody>
          <a:bodyPr>
            <a:normAutofit/>
          </a:bodyPr>
          <a:lstStyle/>
          <a:p>
            <a:r>
              <a:rPr lang="en-US" dirty="0"/>
              <a:t>Making quality/safety/efficiency visible </a:t>
            </a:r>
            <a:r>
              <a:rPr lang="en-US"/>
              <a:t>&amp; therefore, easy to do!</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573" y="365126"/>
            <a:ext cx="7883470" cy="5912603"/>
          </a:xfrm>
          <a:prstGeom prst="rect">
            <a:avLst/>
          </a:prstGeom>
        </p:spPr>
      </p:pic>
    </p:spTree>
    <p:extLst>
      <p:ext uri="{BB962C8B-B14F-4D97-AF65-F5344CB8AC3E}">
        <p14:creationId xmlns:p14="http://schemas.microsoft.com/office/powerpoint/2010/main" val="1330120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58" y="821411"/>
            <a:ext cx="5104108" cy="38280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387" y="1022888"/>
            <a:ext cx="6188990" cy="4641743"/>
          </a:xfrm>
          <a:prstGeom prst="rect">
            <a:avLst/>
          </a:prstGeom>
        </p:spPr>
      </p:pic>
    </p:spTree>
    <p:extLst>
      <p:ext uri="{BB962C8B-B14F-4D97-AF65-F5344CB8AC3E}">
        <p14:creationId xmlns:p14="http://schemas.microsoft.com/office/powerpoint/2010/main" val="1885772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27599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16" y="522515"/>
            <a:ext cx="7445828" cy="55843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136" y="159204"/>
            <a:ext cx="4430486" cy="33228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137" y="3265714"/>
            <a:ext cx="4425044" cy="3318783"/>
          </a:xfrm>
          <a:prstGeom prst="rect">
            <a:avLst/>
          </a:prstGeom>
        </p:spPr>
      </p:pic>
    </p:spTree>
    <p:extLst>
      <p:ext uri="{BB962C8B-B14F-4D97-AF65-F5344CB8AC3E}">
        <p14:creationId xmlns:p14="http://schemas.microsoft.com/office/powerpoint/2010/main" val="28210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 given your current environment – NO CHANGES ALLOWED</a:t>
            </a:r>
            <a:endParaRPr lang="en-US" dirty="0"/>
          </a:p>
          <a:p>
            <a:r>
              <a:rPr lang="en-US" dirty="0"/>
              <a:t>Follow Work Instructions</a:t>
            </a:r>
          </a:p>
          <a:p>
            <a:r>
              <a:rPr lang="en-US" u="sng" dirty="0"/>
              <a:t>Goal</a:t>
            </a:r>
            <a:r>
              <a:rPr lang="en-US" dirty="0"/>
              <a:t>: “Treat” as many patients as possible in the time given (5 MIN)</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(Paper Sheets)</a:t>
            </a:r>
          </a:p>
          <a:p>
            <a:r>
              <a:rPr lang="en-US" b="1" dirty="0"/>
              <a:t>Dots (Care provided = Work)</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+ 5 MIN</a:t>
            </a:r>
          </a:p>
        </p:txBody>
      </p:sp>
    </p:spTree>
    <p:extLst>
      <p:ext uri="{BB962C8B-B14F-4D97-AF65-F5344CB8AC3E}">
        <p14:creationId xmlns:p14="http://schemas.microsoft.com/office/powerpoint/2010/main" val="40846243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0"/>
            <a:ext cx="10945436" cy="6858000"/>
          </a:xfrm>
          <a:prstGeom prst="rect">
            <a:avLst/>
          </a:prstGeom>
        </p:spPr>
      </p:pic>
    </p:spTree>
    <p:extLst>
      <p:ext uri="{BB962C8B-B14F-4D97-AF65-F5344CB8AC3E}">
        <p14:creationId xmlns:p14="http://schemas.microsoft.com/office/powerpoint/2010/main" val="41903717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9" y="4156"/>
            <a:ext cx="4569229" cy="6853844"/>
          </a:xfrm>
          <a:prstGeom prst="rect">
            <a:avLst/>
          </a:prstGeom>
        </p:spPr>
      </p:pic>
    </p:spTree>
    <p:extLst>
      <p:ext uri="{BB962C8B-B14F-4D97-AF65-F5344CB8AC3E}">
        <p14:creationId xmlns:p14="http://schemas.microsoft.com/office/powerpoint/2010/main" val="1696606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A1AA-D0A0-3342-921B-80EE9D7834BA}"/>
              </a:ext>
            </a:extLst>
          </p:cNvPr>
          <p:cNvSpPr>
            <a:spLocks noGrp="1"/>
          </p:cNvSpPr>
          <p:nvPr>
            <p:ph type="title"/>
          </p:nvPr>
        </p:nvSpPr>
        <p:spPr/>
        <p:txBody>
          <a:bodyPr/>
          <a:lstStyle/>
          <a:p>
            <a:r>
              <a:rPr lang="en-US" dirty="0"/>
              <a:t>Making Processes Visible</a:t>
            </a:r>
          </a:p>
        </p:txBody>
      </p:sp>
      <p:sp>
        <p:nvSpPr>
          <p:cNvPr id="3" name="Text Placeholder 2">
            <a:extLst>
              <a:ext uri="{FF2B5EF4-FFF2-40B4-BE49-F238E27FC236}">
                <a16:creationId xmlns:a16="http://schemas.microsoft.com/office/drawing/2014/main" id="{25175F36-6C16-F843-9B9B-722B67E9D7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64009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14585" y="0"/>
            <a:ext cx="9142331" cy="6858000"/>
          </a:xfrm>
        </p:spPr>
      </p:pic>
    </p:spTree>
    <p:extLst>
      <p:ext uri="{BB962C8B-B14F-4D97-AF65-F5344CB8AC3E}">
        <p14:creationId xmlns:p14="http://schemas.microsoft.com/office/powerpoint/2010/main" val="3245843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966247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50634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6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B3C89C-3866-B046-8A1E-0E51EDCDF64C}"/>
              </a:ext>
            </a:extLst>
          </p:cNvPr>
          <p:cNvPicPr>
            <a:picLocks noChangeAspect="1"/>
          </p:cNvPicPr>
          <p:nvPr/>
        </p:nvPicPr>
        <p:blipFill>
          <a:blip r:embed="rId2"/>
          <a:stretch>
            <a:fillRect/>
          </a:stretch>
        </p:blipFill>
        <p:spPr>
          <a:xfrm>
            <a:off x="1293357" y="643467"/>
            <a:ext cx="9605285" cy="5571066"/>
          </a:xfrm>
          <a:prstGeom prst="rect">
            <a:avLst/>
          </a:prstGeom>
        </p:spPr>
      </p:pic>
    </p:spTree>
    <p:extLst>
      <p:ext uri="{BB962C8B-B14F-4D97-AF65-F5344CB8AC3E}">
        <p14:creationId xmlns:p14="http://schemas.microsoft.com/office/powerpoint/2010/main" val="3671648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child, man&#10;&#10;Description automatically generated">
            <a:extLst>
              <a:ext uri="{FF2B5EF4-FFF2-40B4-BE49-F238E27FC236}">
                <a16:creationId xmlns:a16="http://schemas.microsoft.com/office/drawing/2014/main" id="{66BD626A-B1C4-F147-95E3-0AF7FF8039B8}"/>
              </a:ext>
            </a:extLst>
          </p:cNvPr>
          <p:cNvPicPr>
            <a:picLocks noChangeAspect="1"/>
          </p:cNvPicPr>
          <p:nvPr/>
        </p:nvPicPr>
        <p:blipFill rotWithShape="1">
          <a:blip r:embed="rId2"/>
          <a:srcRect t="4255"/>
          <a:stretch/>
        </p:blipFill>
        <p:spPr>
          <a:xfrm>
            <a:off x="20" y="10"/>
            <a:ext cx="12191980" cy="6857990"/>
          </a:xfrm>
          <a:prstGeom prst="rect">
            <a:avLst/>
          </a:prstGeom>
        </p:spPr>
      </p:pic>
    </p:spTree>
    <p:extLst>
      <p:ext uri="{BB962C8B-B14F-4D97-AF65-F5344CB8AC3E}">
        <p14:creationId xmlns:p14="http://schemas.microsoft.com/office/powerpoint/2010/main" val="479751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table, sitting&#10;&#10;Description automatically generated">
            <a:extLst>
              <a:ext uri="{FF2B5EF4-FFF2-40B4-BE49-F238E27FC236}">
                <a16:creationId xmlns:a16="http://schemas.microsoft.com/office/drawing/2014/main" id="{83CCFDE7-F137-6B47-8624-6D8A554ABBEE}"/>
              </a:ext>
            </a:extLst>
          </p:cNvPr>
          <p:cNvPicPr>
            <a:picLocks noChangeAspect="1"/>
          </p:cNvPicPr>
          <p:nvPr/>
        </p:nvPicPr>
        <p:blipFill rotWithShape="1">
          <a:blip r:embed="rId2"/>
          <a:srcRect l="18561" r="12304" b="-1"/>
          <a:stretch/>
        </p:blipFill>
        <p:spPr>
          <a:xfrm>
            <a:off x="321731" y="321732"/>
            <a:ext cx="5728548" cy="6214533"/>
          </a:xfrm>
          <a:prstGeom prst="rect">
            <a:avLst/>
          </a:prstGeom>
        </p:spPr>
      </p:pic>
      <p:pic>
        <p:nvPicPr>
          <p:cNvPr id="3" name="Picture 2" descr="A picture containing indoor, table, sitting, computer&#10;&#10;Description automatically generated">
            <a:extLst>
              <a:ext uri="{FF2B5EF4-FFF2-40B4-BE49-F238E27FC236}">
                <a16:creationId xmlns:a16="http://schemas.microsoft.com/office/drawing/2014/main" id="{9588285A-2D3E-1548-AB20-0F1791570C59}"/>
              </a:ext>
            </a:extLst>
          </p:cNvPr>
          <p:cNvPicPr>
            <a:picLocks noChangeAspect="1"/>
          </p:cNvPicPr>
          <p:nvPr/>
        </p:nvPicPr>
        <p:blipFill rotWithShape="1">
          <a:blip r:embed="rId3"/>
          <a:srcRect l="12760" r="18105" b="-1"/>
          <a:stretch/>
        </p:blipFill>
        <p:spPr>
          <a:xfrm>
            <a:off x="6141721" y="321732"/>
            <a:ext cx="5728547" cy="6214533"/>
          </a:xfrm>
          <a:prstGeom prst="rect">
            <a:avLst/>
          </a:prstGeom>
        </p:spPr>
      </p:pic>
    </p:spTree>
    <p:extLst>
      <p:ext uri="{BB962C8B-B14F-4D97-AF65-F5344CB8AC3E}">
        <p14:creationId xmlns:p14="http://schemas.microsoft.com/office/powerpoint/2010/main" val="20452239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Project Deliverables </a:t>
            </a:r>
          </a:p>
        </p:txBody>
      </p:sp>
      <p:sp>
        <p:nvSpPr>
          <p:cNvPr id="3" name="Content Placeholder 2"/>
          <p:cNvSpPr>
            <a:spLocks noGrp="1"/>
          </p:cNvSpPr>
          <p:nvPr>
            <p:ph idx="1"/>
          </p:nvPr>
        </p:nvSpPr>
        <p:spPr/>
        <p:txBody>
          <a:bodyPr/>
          <a:lstStyle/>
          <a:p>
            <a:endParaRPr lang="en-US" dirty="0"/>
          </a:p>
          <a:p>
            <a:r>
              <a:rPr lang="en-US" sz="3600" u="sng" dirty="0"/>
              <a:t>PDSAs</a:t>
            </a:r>
          </a:p>
          <a:p>
            <a:r>
              <a:rPr lang="en-US" sz="3600" dirty="0"/>
              <a:t>Create a </a:t>
            </a:r>
            <a:r>
              <a:rPr lang="en-US" sz="3600" u="sng" dirty="0"/>
              <a:t>future state process map</a:t>
            </a:r>
          </a:p>
          <a:p>
            <a:r>
              <a:rPr lang="en-US" sz="3600" dirty="0"/>
              <a:t>Communicate your new process = your change = your standard work </a:t>
            </a:r>
            <a:r>
              <a:rPr lang="en-US" sz="3600" dirty="0">
                <a:sym typeface="Wingdings" pitchFamily="2" charset="2"/>
              </a:rPr>
              <a:t> </a:t>
            </a:r>
            <a:r>
              <a:rPr lang="en-US" sz="3600" dirty="0"/>
              <a:t>Create an </a:t>
            </a:r>
            <a:r>
              <a:rPr lang="en-US" sz="3600" u="sng" dirty="0"/>
              <a:t>SOP</a:t>
            </a:r>
          </a:p>
          <a:p>
            <a:r>
              <a:rPr lang="en-US" sz="3600" u="sng" dirty="0"/>
              <a:t>5S</a:t>
            </a:r>
          </a:p>
          <a:p>
            <a:r>
              <a:rPr lang="en-US" sz="3600" u="sng" dirty="0"/>
              <a:t>Visual Management</a:t>
            </a:r>
          </a:p>
        </p:txBody>
      </p:sp>
      <p:sp>
        <p:nvSpPr>
          <p:cNvPr id="7" name="Vertical Scroll 6"/>
          <p:cNvSpPr/>
          <p:nvPr/>
        </p:nvSpPr>
        <p:spPr>
          <a:xfrm>
            <a:off x="8386762" y="365125"/>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70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Instructions</a:t>
            </a:r>
          </a:p>
        </p:txBody>
      </p:sp>
      <p:sp>
        <p:nvSpPr>
          <p:cNvPr id="3" name="Content Placeholder 2"/>
          <p:cNvSpPr>
            <a:spLocks noGrp="1"/>
          </p:cNvSpPr>
          <p:nvPr>
            <p:ph idx="1"/>
          </p:nvPr>
        </p:nvSpPr>
        <p:spPr/>
        <p:txBody>
          <a:bodyPr>
            <a:normAutofit fontScale="77500" lnSpcReduction="20000"/>
          </a:bodyPr>
          <a:lstStyle/>
          <a:p>
            <a:pPr marL="285750" indent="-285750">
              <a:spcBef>
                <a:spcPts val="600"/>
              </a:spcBef>
            </a:pPr>
            <a:r>
              <a:rPr lang="en-US" dirty="0"/>
              <a:t>Patients must be cared for in sequence.  To assure proper and equitable care, patients can not by-pass processes or be cared for out of order. Each dot represents a work unit of approximately 5 minutes</a:t>
            </a:r>
          </a:p>
          <a:p>
            <a:pPr marL="285750" indent="-285750">
              <a:spcBef>
                <a:spcPts val="600"/>
              </a:spcBef>
            </a:pPr>
            <a:r>
              <a:rPr lang="en-US" dirty="0"/>
              <a:t>Patients must be cared for properly with safety and quality in mind.  Dots must be inside the circles for the procedure to meet requirements</a:t>
            </a:r>
          </a:p>
          <a:p>
            <a:pPr marL="285750" indent="-285750">
              <a:spcBef>
                <a:spcPts val="600"/>
              </a:spcBef>
            </a:pPr>
            <a:r>
              <a:rPr lang="en-US" dirty="0"/>
              <a:t>Patients must be escorted by Transport from the waiting room and between all processes in groups of 5.  When you have completed your care-giving responsibilities, call for Transport to move the patients to the next process</a:t>
            </a:r>
          </a:p>
          <a:p>
            <a:pPr marL="285750" indent="-285750">
              <a:spcBef>
                <a:spcPts val="600"/>
              </a:spcBef>
            </a:pPr>
            <a:r>
              <a:rPr lang="en-US" dirty="0"/>
              <a:t>If the process runs out of dots, patients, or anything needed call for the Supplies person to order more</a:t>
            </a:r>
          </a:p>
          <a:p>
            <a:pPr marL="285750" indent="-285750">
              <a:spcBef>
                <a:spcPts val="600"/>
              </a:spcBef>
            </a:pPr>
            <a:r>
              <a:rPr lang="en-US" dirty="0"/>
              <a:t>Quality Assurance will inspect each patient after they have been discharged to assure that the patient has received quality care.  QA will track the Quality measures and the throughput time (time from start until first batch of patients completes treatment)</a:t>
            </a:r>
          </a:p>
          <a:p>
            <a:pPr marL="285750" indent="-285750">
              <a:spcBef>
                <a:spcPts val="600"/>
              </a:spcBef>
            </a:pPr>
            <a:r>
              <a:rPr lang="en-US" dirty="0"/>
              <a:t>No process changes are allowed during this round as we want to understand and collect baseline </a:t>
            </a:r>
            <a:r>
              <a:rPr lang="en-US"/>
              <a:t>data on the </a:t>
            </a:r>
            <a:r>
              <a:rPr lang="en-US" dirty="0"/>
              <a:t>current process</a:t>
            </a:r>
          </a:p>
          <a:p>
            <a:pPr marL="285750" indent="-285750">
              <a:spcBef>
                <a:spcPts val="600"/>
              </a:spcBef>
            </a:pPr>
            <a:r>
              <a:rPr lang="en-US" dirty="0"/>
              <a:t>Run for 5 minutes.  When time is up, STOP and STEP AWAY from your patients</a:t>
            </a:r>
          </a:p>
        </p:txBody>
      </p:sp>
    </p:spTree>
    <p:extLst>
      <p:ext uri="{BB962C8B-B14F-4D97-AF65-F5344CB8AC3E}">
        <p14:creationId xmlns:p14="http://schemas.microsoft.com/office/powerpoint/2010/main" val="14023072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Armed with Tools – </a:t>
            </a:r>
            <a:br>
              <a:rPr lang="en-US" dirty="0"/>
            </a:br>
            <a:r>
              <a:rPr lang="en-US" dirty="0"/>
              <a:t>Now Work on Your ED Flow Again</a:t>
            </a: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36350010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7990-9748-194E-9DCF-BC93AB40B2C2}"/>
              </a:ext>
            </a:extLst>
          </p:cNvPr>
          <p:cNvSpPr>
            <a:spLocks noGrp="1"/>
          </p:cNvSpPr>
          <p:nvPr>
            <p:ph type="title"/>
          </p:nvPr>
        </p:nvSpPr>
        <p:spPr/>
        <p:txBody>
          <a:bodyPr/>
          <a:lstStyle/>
          <a:p>
            <a:r>
              <a:rPr lang="en-US" b="1" dirty="0"/>
              <a:t>Change concepts (9 categories) IHI – QI 102</a:t>
            </a:r>
            <a:endParaRPr lang="en-US" dirty="0"/>
          </a:p>
        </p:txBody>
      </p:sp>
      <p:sp>
        <p:nvSpPr>
          <p:cNvPr id="3" name="Content Placeholder 2">
            <a:extLst>
              <a:ext uri="{FF2B5EF4-FFF2-40B4-BE49-F238E27FC236}">
                <a16:creationId xmlns:a16="http://schemas.microsoft.com/office/drawing/2014/main" id="{087D4597-A446-3246-A6B5-8444FCEF31F2}"/>
              </a:ext>
            </a:extLst>
          </p:cNvPr>
          <p:cNvSpPr>
            <a:spLocks noGrp="1"/>
          </p:cNvSpPr>
          <p:nvPr>
            <p:ph idx="1"/>
          </p:nvPr>
        </p:nvSpPr>
        <p:spPr/>
        <p:txBody>
          <a:bodyPr/>
          <a:lstStyle/>
          <a:p>
            <a:pPr marL="0" indent="0">
              <a:buNone/>
            </a:pPr>
            <a:r>
              <a:rPr lang="en-US" dirty="0"/>
              <a:t>1. Eliminate waste</a:t>
            </a:r>
            <a:br>
              <a:rPr lang="en-US" dirty="0"/>
            </a:br>
            <a:r>
              <a:rPr lang="en-US" dirty="0"/>
              <a:t>2. Improve workflow</a:t>
            </a:r>
            <a:br>
              <a:rPr lang="en-US" dirty="0"/>
            </a:br>
            <a:r>
              <a:rPr lang="en-US" dirty="0"/>
              <a:t>3. Optimize inventory</a:t>
            </a:r>
            <a:br>
              <a:rPr lang="en-US" dirty="0"/>
            </a:br>
            <a:r>
              <a:rPr lang="en-US" dirty="0"/>
              <a:t>4. Enhance the producer-customer relationship</a:t>
            </a:r>
            <a:br>
              <a:rPr lang="en-US" dirty="0"/>
            </a:br>
            <a:r>
              <a:rPr lang="en-US" dirty="0"/>
              <a:t>5. Change the work environment</a:t>
            </a:r>
            <a:br>
              <a:rPr lang="en-US" dirty="0"/>
            </a:br>
            <a:r>
              <a:rPr lang="en-US" dirty="0"/>
              <a:t>6. Manage time</a:t>
            </a:r>
            <a:br>
              <a:rPr lang="en-US" dirty="0"/>
            </a:br>
            <a:r>
              <a:rPr lang="en-US" dirty="0"/>
              <a:t>7. Manage variation </a:t>
            </a:r>
            <a:r>
              <a:rPr lang="en-US" dirty="0">
                <a:sym typeface="Wingdings" pitchFamily="2" charset="2"/>
              </a:rPr>
              <a:t> Standardize</a:t>
            </a:r>
            <a:br>
              <a:rPr lang="en-US" dirty="0"/>
            </a:br>
            <a:r>
              <a:rPr lang="en-US" dirty="0"/>
              <a:t>8. Design systems to prevent errors = Error Proofing</a:t>
            </a:r>
            <a:br>
              <a:rPr lang="en-US" dirty="0"/>
            </a:br>
            <a:r>
              <a:rPr lang="en-US" dirty="0"/>
              <a:t>9. Focus on the design of products and services</a:t>
            </a:r>
          </a:p>
        </p:txBody>
      </p:sp>
    </p:spTree>
    <p:extLst>
      <p:ext uri="{BB962C8B-B14F-4D97-AF65-F5344CB8AC3E}">
        <p14:creationId xmlns:p14="http://schemas.microsoft.com/office/powerpoint/2010/main" val="4147375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7953" name="Rectangle 2"/>
          <p:cNvSpPr>
            <a:spLocks noGrp="1" noChangeArrowheads="1"/>
          </p:cNvSpPr>
          <p:nvPr>
            <p:ph type="title"/>
          </p:nvPr>
        </p:nvSpPr>
        <p:spPr/>
        <p:txBody>
          <a:bodyPr/>
          <a:lstStyle/>
          <a:p>
            <a:pPr eaLnBrk="1" hangingPunct="1"/>
            <a:r>
              <a:rPr lang="en-US"/>
              <a:t>Things to  Ponder…</a:t>
            </a:r>
          </a:p>
        </p:txBody>
      </p:sp>
      <p:sp>
        <p:nvSpPr>
          <p:cNvPr id="3197954" name="Rectangle 3"/>
          <p:cNvSpPr>
            <a:spLocks noGrp="1" noChangeArrowheads="1"/>
          </p:cNvSpPr>
          <p:nvPr>
            <p:ph type="body" sz="half" idx="1"/>
          </p:nvPr>
        </p:nvSpPr>
        <p:spPr>
          <a:xfrm>
            <a:off x="2438401" y="1773238"/>
            <a:ext cx="3808413" cy="3943350"/>
          </a:xfrm>
        </p:spPr>
        <p:txBody>
          <a:bodyPr>
            <a:normAutofit lnSpcReduction="10000"/>
          </a:bodyPr>
          <a:lstStyle/>
          <a:p>
            <a:pPr marL="231775" indent="-231775"/>
            <a:r>
              <a:rPr lang="en-US" sz="1800" dirty="0"/>
              <a:t>Wastes that can be eliminated</a:t>
            </a:r>
          </a:p>
          <a:p>
            <a:pPr marL="231775" indent="-231775"/>
            <a:r>
              <a:rPr lang="en-US" sz="1800" dirty="0"/>
              <a:t>PDSA may not be perfect first time</a:t>
            </a:r>
          </a:p>
          <a:p>
            <a:pPr marL="231775" indent="-231775"/>
            <a:r>
              <a:rPr lang="en-US" sz="1800" dirty="0"/>
              <a:t>Combine responsibilities </a:t>
            </a:r>
          </a:p>
          <a:p>
            <a:pPr marL="231775" indent="-231775"/>
            <a:r>
              <a:rPr lang="en-US" sz="1800" dirty="0"/>
              <a:t>Establish pull</a:t>
            </a:r>
          </a:p>
          <a:p>
            <a:pPr marL="231775" indent="-231775"/>
            <a:r>
              <a:rPr lang="en-US" sz="1800" dirty="0"/>
              <a:t>No batching</a:t>
            </a:r>
          </a:p>
          <a:p>
            <a:pPr marL="231775" indent="-231775"/>
            <a:r>
              <a:rPr lang="en-US" sz="1800" dirty="0"/>
              <a:t>Reduced distances and transport</a:t>
            </a:r>
          </a:p>
          <a:p>
            <a:pPr marL="231775" indent="-231775"/>
            <a:r>
              <a:rPr lang="en-US" sz="1800" dirty="0"/>
              <a:t>What is critical to patient outcome</a:t>
            </a:r>
            <a:r>
              <a:rPr lang="en-US" sz="1200" dirty="0"/>
              <a:t> </a:t>
            </a:r>
          </a:p>
          <a:p>
            <a:pPr marL="231775" indent="-231775"/>
            <a:r>
              <a:rPr lang="en-US" sz="1800" dirty="0"/>
              <a:t>Better communication</a:t>
            </a:r>
          </a:p>
          <a:p>
            <a:pPr marL="231775" indent="-231775"/>
            <a:r>
              <a:rPr lang="en-US" sz="1800" dirty="0"/>
              <a:t>Supplies at point of use</a:t>
            </a:r>
          </a:p>
          <a:p>
            <a:pPr marL="231775" indent="-231775"/>
            <a:r>
              <a:rPr lang="en-US" sz="1800" dirty="0"/>
              <a:t>Ergonomics</a:t>
            </a:r>
          </a:p>
          <a:p>
            <a:pPr marL="231775" indent="-231775"/>
            <a:r>
              <a:rPr lang="en-US" sz="1800" dirty="0"/>
              <a:t>Built in quality</a:t>
            </a:r>
          </a:p>
        </p:txBody>
      </p:sp>
      <p:sp>
        <p:nvSpPr>
          <p:cNvPr id="3197955" name="Rectangle 4"/>
          <p:cNvSpPr>
            <a:spLocks noGrp="1" noChangeArrowheads="1"/>
          </p:cNvSpPr>
          <p:nvPr>
            <p:ph type="body" sz="half" idx="2"/>
          </p:nvPr>
        </p:nvSpPr>
        <p:spPr>
          <a:xfrm>
            <a:off x="6399213" y="1773238"/>
            <a:ext cx="3810000" cy="2032000"/>
          </a:xfrm>
        </p:spPr>
        <p:txBody>
          <a:bodyPr>
            <a:normAutofit lnSpcReduction="10000"/>
          </a:bodyPr>
          <a:lstStyle/>
          <a:p>
            <a:pPr marL="231775" indent="-231775"/>
            <a:r>
              <a:rPr lang="en-US" sz="1800"/>
              <a:t>Level workload</a:t>
            </a:r>
          </a:p>
          <a:p>
            <a:pPr marL="231775" indent="-231775"/>
            <a:r>
              <a:rPr lang="en-US" sz="1800"/>
              <a:t>What is of value</a:t>
            </a:r>
          </a:p>
          <a:p>
            <a:pPr marL="231775" indent="-231775"/>
            <a:r>
              <a:rPr lang="en-US" sz="1800"/>
              <a:t>Proper training and multiple competencies</a:t>
            </a:r>
          </a:p>
          <a:p>
            <a:pPr marL="231775" indent="-231775"/>
            <a:r>
              <a:rPr lang="en-US" sz="1800"/>
              <a:t>Reduce patient and staff waiting</a:t>
            </a:r>
          </a:p>
          <a:p>
            <a:pPr marL="231775" indent="-231775"/>
            <a:r>
              <a:rPr lang="en-US" sz="1800"/>
              <a:t>Visual indicators</a:t>
            </a:r>
          </a:p>
        </p:txBody>
      </p:sp>
    </p:spTree>
    <p:custDataLst>
      <p:tags r:id="rId1"/>
    </p:custDataLst>
    <p:extLst>
      <p:ext uri="{BB962C8B-B14F-4D97-AF65-F5344CB8AC3E}">
        <p14:creationId xmlns:p14="http://schemas.microsoft.com/office/powerpoint/2010/main" val="18490261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990E-A252-B34D-ABF8-98B0AACA1721}"/>
              </a:ext>
            </a:extLst>
          </p:cNvPr>
          <p:cNvSpPr>
            <a:spLocks noGrp="1"/>
          </p:cNvSpPr>
          <p:nvPr>
            <p:ph type="title"/>
          </p:nvPr>
        </p:nvSpPr>
        <p:spPr/>
        <p:txBody>
          <a:bodyPr/>
          <a:lstStyle/>
          <a:p>
            <a:r>
              <a:rPr lang="en-US" dirty="0"/>
              <a:t>Simulation</a:t>
            </a:r>
          </a:p>
        </p:txBody>
      </p:sp>
      <p:pic>
        <p:nvPicPr>
          <p:cNvPr id="15" name="Picture 14">
            <a:extLst>
              <a:ext uri="{FF2B5EF4-FFF2-40B4-BE49-F238E27FC236}">
                <a16:creationId xmlns:a16="http://schemas.microsoft.com/office/drawing/2014/main" id="{665144AC-6BD5-0F4E-892C-1E222AB1CB2F}"/>
              </a:ext>
            </a:extLst>
          </p:cNvPr>
          <p:cNvPicPr>
            <a:picLocks noChangeAspect="1"/>
          </p:cNvPicPr>
          <p:nvPr/>
        </p:nvPicPr>
        <p:blipFill>
          <a:blip r:embed="rId2"/>
          <a:stretch>
            <a:fillRect/>
          </a:stretch>
        </p:blipFill>
        <p:spPr>
          <a:xfrm>
            <a:off x="838200" y="2167466"/>
            <a:ext cx="10566584" cy="2374900"/>
          </a:xfrm>
          <a:prstGeom prst="rect">
            <a:avLst/>
          </a:prstGeom>
        </p:spPr>
      </p:pic>
    </p:spTree>
    <p:extLst>
      <p:ext uri="{BB962C8B-B14F-4D97-AF65-F5344CB8AC3E}">
        <p14:creationId xmlns:p14="http://schemas.microsoft.com/office/powerpoint/2010/main" val="25031630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75657"/>
          </a:xfrm>
        </p:spPr>
        <p:txBody>
          <a:bodyPr/>
          <a:lstStyle/>
          <a:p>
            <a:r>
              <a:rPr lang="en-US"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a:t>
            </a:r>
            <a:endParaRPr lang="en-US" dirty="0"/>
          </a:p>
          <a:p>
            <a:r>
              <a:rPr lang="en-US" dirty="0">
                <a:solidFill>
                  <a:srgbClr val="FF0000"/>
                </a:solidFill>
              </a:rPr>
              <a:t>Redesign your process </a:t>
            </a:r>
            <a:r>
              <a:rPr lang="en-US" dirty="0"/>
              <a:t>using the tools learned today</a:t>
            </a:r>
          </a:p>
          <a:p>
            <a:r>
              <a:rPr lang="en-US" b="1" dirty="0"/>
              <a:t>Goal: </a:t>
            </a:r>
            <a:r>
              <a:rPr lang="en-US" dirty="0"/>
              <a:t>“Treat” as many patients as possible in the time given</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(Dot Sheets)</a:t>
            </a:r>
          </a:p>
          <a:p>
            <a:r>
              <a:rPr lang="en-US" b="1" dirty="0"/>
              <a:t>Dots – Multiple Colors</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+ 5 MIN</a:t>
            </a:r>
          </a:p>
        </p:txBody>
      </p:sp>
    </p:spTree>
    <p:extLst>
      <p:ext uri="{BB962C8B-B14F-4D97-AF65-F5344CB8AC3E}">
        <p14:creationId xmlns:p14="http://schemas.microsoft.com/office/powerpoint/2010/main" val="13163463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5B84-D49E-CA45-9438-61C54539B4B2}"/>
              </a:ext>
            </a:extLst>
          </p:cNvPr>
          <p:cNvSpPr>
            <a:spLocks noGrp="1"/>
          </p:cNvSpPr>
          <p:nvPr>
            <p:ph type="title"/>
          </p:nvPr>
        </p:nvSpPr>
        <p:spPr/>
        <p:txBody>
          <a:bodyPr/>
          <a:lstStyle/>
          <a:p>
            <a:r>
              <a:rPr lang="en-US" dirty="0"/>
              <a:t>Metrics</a:t>
            </a:r>
          </a:p>
        </p:txBody>
      </p:sp>
      <p:graphicFrame>
        <p:nvGraphicFramePr>
          <p:cNvPr id="4" name="Content Placeholder 3">
            <a:extLst>
              <a:ext uri="{FF2B5EF4-FFF2-40B4-BE49-F238E27FC236}">
                <a16:creationId xmlns:a16="http://schemas.microsoft.com/office/drawing/2014/main" id="{056B28EC-66F8-D548-A160-FC63FD098230}"/>
              </a:ext>
            </a:extLst>
          </p:cNvPr>
          <p:cNvGraphicFramePr>
            <a:graphicFrameLocks noGrp="1"/>
          </p:cNvGraphicFramePr>
          <p:nvPr>
            <p:ph idx="1"/>
          </p:nvPr>
        </p:nvGraphicFramePr>
        <p:xfrm>
          <a:off x="838200" y="1825625"/>
          <a:ext cx="10515600" cy="2397760"/>
        </p:xfrm>
        <a:graphic>
          <a:graphicData uri="http://schemas.openxmlformats.org/drawingml/2006/table">
            <a:tbl>
              <a:tblPr firstRow="1" bandRow="1">
                <a:tableStyleId>{5C22544A-7EE6-4342-B048-85BDC9FD1C3A}</a:tableStyleId>
              </a:tblPr>
              <a:tblGrid>
                <a:gridCol w="1158551">
                  <a:extLst>
                    <a:ext uri="{9D8B030D-6E8A-4147-A177-3AD203B41FA5}">
                      <a16:colId xmlns:a16="http://schemas.microsoft.com/office/drawing/2014/main" val="305600398"/>
                    </a:ext>
                  </a:extLst>
                </a:gridCol>
                <a:gridCol w="2799184">
                  <a:extLst>
                    <a:ext uri="{9D8B030D-6E8A-4147-A177-3AD203B41FA5}">
                      <a16:colId xmlns:a16="http://schemas.microsoft.com/office/drawing/2014/main" val="1989326819"/>
                    </a:ext>
                  </a:extLst>
                </a:gridCol>
                <a:gridCol w="2164702">
                  <a:extLst>
                    <a:ext uri="{9D8B030D-6E8A-4147-A177-3AD203B41FA5}">
                      <a16:colId xmlns:a16="http://schemas.microsoft.com/office/drawing/2014/main" val="1232146250"/>
                    </a:ext>
                  </a:extLst>
                </a:gridCol>
                <a:gridCol w="2034073">
                  <a:extLst>
                    <a:ext uri="{9D8B030D-6E8A-4147-A177-3AD203B41FA5}">
                      <a16:colId xmlns:a16="http://schemas.microsoft.com/office/drawing/2014/main" val="361526415"/>
                    </a:ext>
                  </a:extLst>
                </a:gridCol>
                <a:gridCol w="2359090">
                  <a:extLst>
                    <a:ext uri="{9D8B030D-6E8A-4147-A177-3AD203B41FA5}">
                      <a16:colId xmlns:a16="http://schemas.microsoft.com/office/drawing/2014/main" val="37130988"/>
                    </a:ext>
                  </a:extLst>
                </a:gridCol>
              </a:tblGrid>
              <a:tr h="370840">
                <a:tc>
                  <a:txBody>
                    <a:bodyPr/>
                    <a:lstStyle/>
                    <a:p>
                      <a:pPr algn="ctr"/>
                      <a:endParaRPr lang="en-US" dirty="0"/>
                    </a:p>
                    <a:p>
                      <a:pPr algn="ctr"/>
                      <a:r>
                        <a:rPr lang="en-US" dirty="0">
                          <a:solidFill>
                            <a:schemeClr val="tx1"/>
                          </a:solidFill>
                        </a:rPr>
                        <a:t>TEAM</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Patients Treated (Completed)</a:t>
                      </a:r>
                    </a:p>
                    <a:p>
                      <a:pPr algn="ctr"/>
                      <a:endParaRPr lang="en-US" dirty="0"/>
                    </a:p>
                  </a:txBody>
                  <a:tcPr/>
                </a:tc>
                <a:tc>
                  <a:txBody>
                    <a:bodyPr/>
                    <a:lstStyle/>
                    <a:p>
                      <a:pPr algn="ctr"/>
                      <a:r>
                        <a:rPr lang="en-US" dirty="0"/>
                        <a:t># Treated “Correctly”</a:t>
                      </a:r>
                    </a:p>
                  </a:txBody>
                  <a:tcPr/>
                </a:tc>
                <a:tc>
                  <a:txBody>
                    <a:bodyPr/>
                    <a:lstStyle/>
                    <a:p>
                      <a:pPr algn="ctr"/>
                      <a:r>
                        <a:rPr lang="en-US" dirty="0"/>
                        <a:t># Patients in Process</a:t>
                      </a:r>
                    </a:p>
                  </a:txBody>
                  <a:tcPr/>
                </a:tc>
                <a:tc>
                  <a:txBody>
                    <a:bodyPr/>
                    <a:lstStyle/>
                    <a:p>
                      <a:pPr algn="ctr"/>
                      <a:r>
                        <a:rPr lang="en-US" dirty="0"/>
                        <a:t>Time to First Patient Completed</a:t>
                      </a:r>
                    </a:p>
                  </a:txBody>
                  <a:tcPr/>
                </a:tc>
                <a:extLst>
                  <a:ext uri="{0D108BD9-81ED-4DB2-BD59-A6C34878D82A}">
                    <a16:rowId xmlns:a16="http://schemas.microsoft.com/office/drawing/2014/main" val="1662803209"/>
                  </a:ext>
                </a:extLst>
              </a:tr>
              <a:tr h="370840">
                <a:tc>
                  <a:txBody>
                    <a:bodyPr/>
                    <a:lstStyle/>
                    <a:p>
                      <a:pPr algn="ctr"/>
                      <a:r>
                        <a:rPr lang="en-US" dirty="0"/>
                        <a:t>1</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3216631"/>
                  </a:ext>
                </a:extLst>
              </a:tr>
              <a:tr h="370840">
                <a:tc>
                  <a:txBody>
                    <a:bodyPr/>
                    <a:lstStyle/>
                    <a:p>
                      <a:pPr algn="ctr"/>
                      <a:r>
                        <a:rPr lang="en-US" dirty="0"/>
                        <a:t>2</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25045357"/>
                  </a:ext>
                </a:extLst>
              </a:tr>
              <a:tr h="370840">
                <a:tc>
                  <a:txBody>
                    <a:bodyPr/>
                    <a:lstStyle/>
                    <a:p>
                      <a:pPr algn="ctr"/>
                      <a:r>
                        <a:rPr lang="en-US" dirty="0"/>
                        <a:t>3</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9023444"/>
                  </a:ext>
                </a:extLst>
              </a:tr>
              <a:tr h="370840">
                <a:tc>
                  <a:txBody>
                    <a:bodyPr/>
                    <a:lstStyle/>
                    <a:p>
                      <a:endParaRPr lang="en-US" dirty="0"/>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46255858"/>
                  </a:ext>
                </a:extLst>
              </a:tr>
            </a:tbl>
          </a:graphicData>
        </a:graphic>
      </p:graphicFrame>
    </p:spTree>
    <p:extLst>
      <p:ext uri="{BB962C8B-B14F-4D97-AF65-F5344CB8AC3E}">
        <p14:creationId xmlns:p14="http://schemas.microsoft.com/office/powerpoint/2010/main" val="2754703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75657"/>
          </a:xfrm>
        </p:spPr>
        <p:txBody>
          <a:bodyPr/>
          <a:lstStyle/>
          <a:p>
            <a:r>
              <a:rPr lang="en-US"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a:t>
            </a:r>
            <a:endParaRPr lang="en-US" dirty="0"/>
          </a:p>
          <a:p>
            <a:r>
              <a:rPr lang="en-US" dirty="0">
                <a:solidFill>
                  <a:srgbClr val="FF0000"/>
                </a:solidFill>
              </a:rPr>
              <a:t>Redesign your process </a:t>
            </a:r>
            <a:r>
              <a:rPr lang="en-US" dirty="0"/>
              <a:t>using the tools learned today</a:t>
            </a:r>
          </a:p>
          <a:p>
            <a:r>
              <a:rPr lang="en-US" b="1" dirty="0"/>
              <a:t>Goal: </a:t>
            </a:r>
            <a:r>
              <a:rPr lang="en-US" dirty="0"/>
              <a:t>“Treat” as many patients as possible in the time given</a:t>
            </a:r>
          </a:p>
          <a:p>
            <a:r>
              <a:rPr lang="en-US" b="1" dirty="0"/>
              <a:t>Debrief</a:t>
            </a:r>
            <a:r>
              <a:rPr lang="en-US" dirty="0"/>
              <a:t>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(Dot Sheets)</a:t>
            </a:r>
          </a:p>
          <a:p>
            <a:r>
              <a:rPr lang="en-US" b="1" dirty="0"/>
              <a:t>Dots – Multiple Colors</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+ 5 MIN</a:t>
            </a:r>
          </a:p>
        </p:txBody>
      </p:sp>
    </p:spTree>
    <p:extLst>
      <p:ext uri="{BB962C8B-B14F-4D97-AF65-F5344CB8AC3E}">
        <p14:creationId xmlns:p14="http://schemas.microsoft.com/office/powerpoint/2010/main" val="2681954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48DE-6301-FE42-A199-C02C0CAC7F4D}"/>
              </a:ext>
            </a:extLst>
          </p:cNvPr>
          <p:cNvSpPr>
            <a:spLocks noGrp="1"/>
          </p:cNvSpPr>
          <p:nvPr>
            <p:ph type="title"/>
          </p:nvPr>
        </p:nvSpPr>
        <p:spPr/>
        <p:txBody>
          <a:bodyPr/>
          <a:lstStyle/>
          <a:p>
            <a:r>
              <a:rPr lang="en-US" dirty="0"/>
              <a:t>Debrief – Phase #2</a:t>
            </a:r>
          </a:p>
        </p:txBody>
      </p:sp>
      <p:sp>
        <p:nvSpPr>
          <p:cNvPr id="3" name="Content Placeholder 2">
            <a:extLst>
              <a:ext uri="{FF2B5EF4-FFF2-40B4-BE49-F238E27FC236}">
                <a16:creationId xmlns:a16="http://schemas.microsoft.com/office/drawing/2014/main" id="{4D6B2E9D-C332-B14A-8ED2-232546C1793B}"/>
              </a:ext>
            </a:extLst>
          </p:cNvPr>
          <p:cNvSpPr>
            <a:spLocks noGrp="1"/>
          </p:cNvSpPr>
          <p:nvPr>
            <p:ph idx="1"/>
          </p:nvPr>
        </p:nvSpPr>
        <p:spPr/>
        <p:txBody>
          <a:bodyPr/>
          <a:lstStyle/>
          <a:p>
            <a:r>
              <a:rPr lang="en-US" sz="3600" dirty="0"/>
              <a:t>How did it go this time?</a:t>
            </a:r>
          </a:p>
          <a:p>
            <a:r>
              <a:rPr lang="en-US" sz="3600" dirty="0"/>
              <a:t>How were the outcomes?</a:t>
            </a:r>
          </a:p>
          <a:p>
            <a:r>
              <a:rPr lang="en-US" sz="3600" dirty="0"/>
              <a:t>Are there additional improvements you could make for Day 3?</a:t>
            </a:r>
          </a:p>
          <a:p>
            <a:r>
              <a:rPr lang="en-US" sz="3600" dirty="0"/>
              <a:t>Was it easier?</a:t>
            </a:r>
          </a:p>
          <a:p>
            <a:r>
              <a:rPr lang="en-US" sz="3600" dirty="0"/>
              <a:t>Are good systems important?</a:t>
            </a:r>
          </a:p>
          <a:p>
            <a:endParaRPr lang="en-US" dirty="0"/>
          </a:p>
        </p:txBody>
      </p:sp>
    </p:spTree>
    <p:extLst>
      <p:ext uri="{BB962C8B-B14F-4D97-AF65-F5344CB8AC3E}">
        <p14:creationId xmlns:p14="http://schemas.microsoft.com/office/powerpoint/2010/main" val="19353779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55031-7387-DA40-AA7F-755861ABB3FC}"/>
              </a:ext>
            </a:extLst>
          </p:cNvPr>
          <p:cNvPicPr>
            <a:picLocks noChangeAspect="1"/>
          </p:cNvPicPr>
          <p:nvPr/>
        </p:nvPicPr>
        <p:blipFill>
          <a:blip r:embed="rId2"/>
          <a:stretch>
            <a:fillRect/>
          </a:stretch>
        </p:blipFill>
        <p:spPr>
          <a:xfrm>
            <a:off x="1258893" y="743797"/>
            <a:ext cx="9743403" cy="5332538"/>
          </a:xfrm>
          <a:prstGeom prst="rect">
            <a:avLst/>
          </a:prstGeom>
        </p:spPr>
      </p:pic>
    </p:spTree>
    <p:extLst>
      <p:ext uri="{BB962C8B-B14F-4D97-AF65-F5344CB8AC3E}">
        <p14:creationId xmlns:p14="http://schemas.microsoft.com/office/powerpoint/2010/main" val="31548313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endParaRPr lang="en-US" dirty="0">
              <a:solidFill>
                <a:schemeClr val="accent2"/>
              </a:solidFill>
            </a:endParaRPr>
          </a:p>
        </p:txBody>
      </p:sp>
      <p:sp>
        <p:nvSpPr>
          <p:cNvPr id="3" name="Content Placeholder 2"/>
          <p:cNvSpPr>
            <a:spLocks noGrp="1"/>
          </p:cNvSpPr>
          <p:nvPr>
            <p:ph idx="1"/>
          </p:nvPr>
        </p:nvSpPr>
        <p:spPr>
          <a:xfrm>
            <a:off x="838200" y="1825624"/>
            <a:ext cx="10515600" cy="4591217"/>
          </a:xfrm>
        </p:spPr>
        <p:txBody>
          <a:bodyPr>
            <a:normAutofit fontScale="85000" lnSpcReduction="10000"/>
          </a:bodyPr>
          <a:lstStyle/>
          <a:p>
            <a:pPr marL="0" indent="0">
              <a:buNone/>
            </a:pPr>
            <a:endParaRPr lang="en-US" sz="2800" dirty="0"/>
          </a:p>
          <a:p>
            <a:pPr marL="177800" lvl="1" indent="-177800">
              <a:lnSpc>
                <a:spcPct val="110000"/>
              </a:lnSpc>
              <a:spcBef>
                <a:spcPct val="0"/>
              </a:spcBef>
              <a:buClrTx/>
              <a:buSzPct val="75000"/>
              <a:buFont typeface="Wingdings" charset="2"/>
              <a:buChar char="q"/>
              <a:defRPr/>
            </a:pPr>
            <a:r>
              <a:rPr lang="en-US" altLang="en-US" dirty="0"/>
              <a:t> </a:t>
            </a:r>
            <a:r>
              <a:rPr lang="en-US" altLang="en-US" sz="3200" dirty="0"/>
              <a:t>Update Project Outline, if necessary</a:t>
            </a:r>
          </a:p>
          <a:p>
            <a:pPr>
              <a:lnSpc>
                <a:spcPct val="110000"/>
              </a:lnSpc>
              <a:spcBef>
                <a:spcPct val="0"/>
              </a:spcBef>
              <a:buClrTx/>
              <a:buSzPct val="75000"/>
              <a:buFont typeface="Wingdings" charset="2"/>
              <a:buChar char="q"/>
              <a:defRPr/>
            </a:pPr>
            <a:r>
              <a:rPr lang="en-US" altLang="en-US" sz="3200" dirty="0"/>
              <a:t> 1 5S Exercise</a:t>
            </a:r>
          </a:p>
          <a:p>
            <a:pPr>
              <a:lnSpc>
                <a:spcPct val="110000"/>
              </a:lnSpc>
              <a:spcBef>
                <a:spcPct val="0"/>
              </a:spcBef>
              <a:buClrTx/>
              <a:buSzPct val="75000"/>
              <a:buFont typeface="Wingdings" charset="2"/>
              <a:buChar char="q"/>
              <a:defRPr/>
            </a:pPr>
            <a:r>
              <a:rPr lang="en-US" altLang="en-US" sz="3200" dirty="0"/>
              <a:t> 1 Visual Management Application</a:t>
            </a:r>
          </a:p>
          <a:p>
            <a:pPr>
              <a:lnSpc>
                <a:spcPct val="110000"/>
              </a:lnSpc>
              <a:spcBef>
                <a:spcPct val="0"/>
              </a:spcBef>
              <a:buSzPct val="75000"/>
              <a:buFont typeface="Wingdings" charset="2"/>
              <a:buChar char="q"/>
              <a:defRPr/>
            </a:pPr>
            <a:r>
              <a:rPr lang="en-US" altLang="en-US" sz="3200" dirty="0"/>
              <a:t> 2 or more Tests of Change (PDSA)</a:t>
            </a:r>
          </a:p>
          <a:p>
            <a:pPr>
              <a:lnSpc>
                <a:spcPct val="110000"/>
              </a:lnSpc>
              <a:spcBef>
                <a:spcPct val="0"/>
              </a:spcBef>
              <a:buSzPct val="75000"/>
              <a:buFont typeface="Wingdings" charset="2"/>
              <a:buChar char="q"/>
              <a:defRPr/>
            </a:pPr>
            <a:r>
              <a:rPr lang="en-US" altLang="en-US" sz="3200" dirty="0"/>
              <a:t> Select and Implement Change</a:t>
            </a:r>
          </a:p>
          <a:p>
            <a:pPr>
              <a:lnSpc>
                <a:spcPct val="110000"/>
              </a:lnSpc>
              <a:spcBef>
                <a:spcPct val="0"/>
              </a:spcBef>
              <a:buSzPct val="75000"/>
              <a:buFont typeface="Wingdings" charset="2"/>
              <a:buChar char="q"/>
              <a:defRPr/>
            </a:pPr>
            <a:r>
              <a:rPr lang="en-US" altLang="en-US" sz="3200" dirty="0"/>
              <a:t> Modify Solution(s) where necessary by additional Test of Change (PDSA)</a:t>
            </a:r>
          </a:p>
          <a:p>
            <a:pPr>
              <a:lnSpc>
                <a:spcPct val="110000"/>
              </a:lnSpc>
              <a:spcBef>
                <a:spcPct val="0"/>
              </a:spcBef>
              <a:buSzPct val="75000"/>
              <a:buFont typeface="Wingdings" charset="2"/>
              <a:buChar char="q"/>
              <a:defRPr/>
            </a:pPr>
            <a:r>
              <a:rPr lang="en-US" altLang="en-US" sz="3200" dirty="0"/>
              <a:t> Data Display</a:t>
            </a:r>
          </a:p>
          <a:p>
            <a:pPr>
              <a:lnSpc>
                <a:spcPct val="110000"/>
              </a:lnSpc>
              <a:spcBef>
                <a:spcPct val="0"/>
              </a:spcBef>
              <a:buClrTx/>
              <a:buSzPct val="75000"/>
              <a:buFont typeface="Wingdings" charset="2"/>
              <a:buChar char="q"/>
              <a:defRPr/>
            </a:pPr>
            <a:r>
              <a:rPr lang="en-US" altLang="en-US" sz="3200" dirty="0"/>
              <a:t> Create Future State Map</a:t>
            </a:r>
          </a:p>
          <a:p>
            <a:pPr>
              <a:lnSpc>
                <a:spcPct val="110000"/>
              </a:lnSpc>
              <a:spcBef>
                <a:spcPct val="0"/>
              </a:spcBef>
              <a:buClrTx/>
              <a:buSzPct val="75000"/>
              <a:buFont typeface="Wingdings" charset="2"/>
              <a:buChar char="q"/>
              <a:defRPr/>
            </a:pPr>
            <a:r>
              <a:rPr lang="en-US" altLang="en-US" sz="3200" dirty="0"/>
              <a:t> Create Standard Work</a:t>
            </a:r>
          </a:p>
          <a:p>
            <a:pPr>
              <a:lnSpc>
                <a:spcPct val="110000"/>
              </a:lnSpc>
              <a:spcBef>
                <a:spcPct val="0"/>
              </a:spcBef>
              <a:buClrTx/>
              <a:buSzPct val="75000"/>
              <a:buFont typeface="Wingdings" charset="2"/>
              <a:buChar char="q"/>
              <a:defRPr/>
            </a:pPr>
            <a:r>
              <a:rPr lang="en-US" altLang="en-US" sz="3200" dirty="0"/>
              <a:t> Presentation</a:t>
            </a:r>
          </a:p>
        </p:txBody>
      </p:sp>
      <p:sp>
        <p:nvSpPr>
          <p:cNvPr id="4" name="AutoShape 3"/>
          <p:cNvSpPr>
            <a:spLocks noChangeArrowheads="1"/>
          </p:cNvSpPr>
          <p:nvPr/>
        </p:nvSpPr>
        <p:spPr bwMode="auto">
          <a:xfrm>
            <a:off x="838199" y="500856"/>
            <a:ext cx="7347858" cy="954750"/>
          </a:xfrm>
          <a:prstGeom prst="homePlate">
            <a:avLst>
              <a:gd name="adj" fmla="val 164257"/>
            </a:avLst>
          </a:prstGeom>
          <a:solidFill>
            <a:schemeClr val="accent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2800" i="1" dirty="0"/>
              <a:t>Session 2 Deliverables</a:t>
            </a:r>
          </a:p>
          <a:p>
            <a:pPr algn="ctr">
              <a:lnSpc>
                <a:spcPct val="100000"/>
              </a:lnSpc>
              <a:spcBef>
                <a:spcPct val="0"/>
              </a:spcBef>
              <a:buClrTx/>
              <a:buFontTx/>
              <a:buNone/>
              <a:defRPr/>
            </a:pPr>
            <a:r>
              <a:rPr lang="en-US" altLang="en-US" sz="2800" i="1" dirty="0">
                <a:solidFill>
                  <a:schemeClr val="bg1"/>
                </a:solidFill>
              </a:rPr>
              <a:t>Improve</a:t>
            </a:r>
          </a:p>
        </p:txBody>
      </p:sp>
      <p:sp>
        <p:nvSpPr>
          <p:cNvPr id="5" name="Vertical Scroll 4">
            <a:extLst>
              <a:ext uri="{FF2B5EF4-FFF2-40B4-BE49-F238E27FC236}">
                <a16:creationId xmlns:a16="http://schemas.microsoft.com/office/drawing/2014/main" id="{C1A43501-5C86-7044-902B-D6DC1AC98925}"/>
              </a:ext>
            </a:extLst>
          </p:cNvPr>
          <p:cNvSpPr/>
          <p:nvPr/>
        </p:nvSpPr>
        <p:spPr>
          <a:xfrm>
            <a:off x="9813781" y="441159"/>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9994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TotalTime>
  <Words>6000</Words>
  <Application>Microsoft Office PowerPoint</Application>
  <PresentationFormat>Widescreen</PresentationFormat>
  <Paragraphs>1107</Paragraphs>
  <Slides>117</Slides>
  <Notes>36</Notes>
  <HiddenSlides>1</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26" baseType="lpstr">
      <vt:lpstr>Arial</vt:lpstr>
      <vt:lpstr>Arial Black</vt:lpstr>
      <vt:lpstr>Calibri</vt:lpstr>
      <vt:lpstr>Calibri Light</vt:lpstr>
      <vt:lpstr>GE Inspira Medium</vt:lpstr>
      <vt:lpstr>Times New Roman</vt:lpstr>
      <vt:lpstr>Wingdings</vt:lpstr>
      <vt:lpstr>Office Theme</vt:lpstr>
      <vt:lpstr>Picture</vt:lpstr>
      <vt:lpstr>The LARC Quality Improvement Collaborative: LEARNING SESSION II</vt:lpstr>
      <vt:lpstr>IMPROVE</vt:lpstr>
      <vt:lpstr>PowerPoint Presentation</vt:lpstr>
      <vt:lpstr>PowerPoint Presentation</vt:lpstr>
      <vt:lpstr>PowerPoint Presentation</vt:lpstr>
      <vt:lpstr> </vt:lpstr>
      <vt:lpstr>simulation /sɪmjuːˈleɪʃ(ə)n/</vt:lpstr>
      <vt:lpstr>ACTIVITY</vt:lpstr>
      <vt:lpstr>Work Instructions</vt:lpstr>
      <vt:lpstr>The ED Simulation – Team Roles</vt:lpstr>
      <vt:lpstr>PowerPoint Presentation</vt:lpstr>
      <vt:lpstr>ACTIVITY</vt:lpstr>
      <vt:lpstr>Metrics</vt:lpstr>
      <vt:lpstr>ACTIVITY</vt:lpstr>
      <vt:lpstr>Debrief (Important Part of PDSA)</vt:lpstr>
      <vt:lpstr>STUDY</vt:lpstr>
      <vt:lpstr>PowerPoint Presentation</vt:lpstr>
      <vt:lpstr>The Model for Improvement</vt:lpstr>
      <vt:lpstr>The Model for Improvement (IHI)</vt:lpstr>
      <vt:lpstr>The Model for Improvement</vt:lpstr>
      <vt:lpstr>Test of Change = PDSA</vt:lpstr>
      <vt:lpstr>PDSA: The Scientific Method of Improvement</vt:lpstr>
      <vt:lpstr>Discovery of  the Structure of DNA </vt:lpstr>
      <vt:lpstr>LEAN - PDSA</vt:lpstr>
      <vt:lpstr>Selecting the change: How to determine what test of changes to do</vt:lpstr>
      <vt:lpstr>Let’s Lose Weight</vt:lpstr>
      <vt:lpstr>QI 102: Lesson 5</vt:lpstr>
      <vt:lpstr>Small Tests of Change (PDSA)</vt:lpstr>
      <vt:lpstr>Let’s Design a VOC Survey</vt:lpstr>
      <vt:lpstr>PDSA - Small Test of Chance (July)</vt:lpstr>
      <vt:lpstr>Evaluating PDSAs</vt:lpstr>
      <vt:lpstr>PDSA – Not one and done!</vt:lpstr>
      <vt:lpstr>LEAN</vt:lpstr>
      <vt:lpstr>Lean Simplified</vt:lpstr>
      <vt:lpstr>Types of Waste – MR TIM WOOD</vt:lpstr>
      <vt:lpstr>ACTIVITY</vt:lpstr>
      <vt:lpstr>ACTIVITY</vt:lpstr>
      <vt:lpstr>Lean Simplified</vt:lpstr>
      <vt:lpstr> Value</vt:lpstr>
      <vt:lpstr>P + S = O</vt:lpstr>
      <vt:lpstr>Value Added Ratio</vt:lpstr>
      <vt:lpstr>Process Map – Future State</vt:lpstr>
      <vt:lpstr>Moving from Current State to Future State</vt:lpstr>
      <vt:lpstr>Process Map –  BEFORE or Current State</vt:lpstr>
      <vt:lpstr>Process Maps</vt:lpstr>
      <vt:lpstr> Process Map –  AFTER or Future State</vt:lpstr>
      <vt:lpstr>Lean Simplified</vt:lpstr>
      <vt:lpstr>Lean Simplified</vt:lpstr>
      <vt:lpstr>Let’s talk about standardization…</vt:lpstr>
      <vt:lpstr>ACTIVITY Standardization</vt:lpstr>
      <vt:lpstr>Which team’s Lego blocks look like a car?</vt:lpstr>
      <vt:lpstr>ACTIVITY Standardization</vt:lpstr>
      <vt:lpstr>Standard Work</vt:lpstr>
      <vt:lpstr>ACTIVITY Implementing Standard Work</vt:lpstr>
      <vt:lpstr>Video: How to Fold a T-shirt</vt:lpstr>
      <vt:lpstr>ACTIVITY Implementing Standard Work</vt:lpstr>
      <vt:lpstr>Examples of SOPs</vt:lpstr>
      <vt:lpstr>Communicating Standard Work Simple or Hierarchical Steps</vt:lpstr>
      <vt:lpstr>Communicating Standard Work Graphic Procedures</vt:lpstr>
      <vt:lpstr>Communicating Standard Work Graphic Procedures</vt:lpstr>
      <vt:lpstr>Communicating Standard Work Graphic Procedures - Video</vt:lpstr>
      <vt:lpstr>Communicating Standard Work Written Manual</vt:lpstr>
      <vt:lpstr>Communicating Standard Work  Flowcharts</vt:lpstr>
      <vt:lpstr>For discussion</vt:lpstr>
      <vt:lpstr>Lean Simplified</vt:lpstr>
      <vt:lpstr>LEAN - 5S Exercise</vt:lpstr>
      <vt:lpstr>If you are here…</vt:lpstr>
      <vt:lpstr>But you want to be here…</vt:lpstr>
      <vt:lpstr>5S is the tool for you!</vt:lpstr>
      <vt:lpstr>PowerPoint Presentation</vt:lpstr>
      <vt:lpstr>5S: Before and After Pictures</vt:lpstr>
      <vt:lpstr>Measure Measure Measure</vt:lpstr>
      <vt:lpstr>Lean Simplified</vt:lpstr>
      <vt:lpstr>LEAN - Visual Management</vt:lpstr>
      <vt:lpstr>Examples of Visual Management</vt:lpstr>
      <vt:lpstr>Making quality/safety/efficiency visible &amp; therefore, easy to do!</vt:lpstr>
      <vt:lpstr>PowerPoint Presentation</vt:lpstr>
      <vt:lpstr>PowerPoint Presentation</vt:lpstr>
      <vt:lpstr>PowerPoint Presentation</vt:lpstr>
      <vt:lpstr>PowerPoint Presentation</vt:lpstr>
      <vt:lpstr>PowerPoint Presentation</vt:lpstr>
      <vt:lpstr>Making Processes Visible</vt:lpstr>
      <vt:lpstr>PowerPoint Presentation</vt:lpstr>
      <vt:lpstr>PowerPoint Presentation</vt:lpstr>
      <vt:lpstr>PowerPoint Presentation</vt:lpstr>
      <vt:lpstr>PowerPoint Presentation</vt:lpstr>
      <vt:lpstr>PowerPoint Presentation</vt:lpstr>
      <vt:lpstr>PowerPoint Presentation</vt:lpstr>
      <vt:lpstr>Your Project Deliverables </vt:lpstr>
      <vt:lpstr>Armed with Tools –  Now Work on Your ED Flow Again</vt:lpstr>
      <vt:lpstr>Change concepts (9 categories) IHI – QI 102</vt:lpstr>
      <vt:lpstr>Things to  Ponder…</vt:lpstr>
      <vt:lpstr>Simulation</vt:lpstr>
      <vt:lpstr>ACTIVITY</vt:lpstr>
      <vt:lpstr>Metrics</vt:lpstr>
      <vt:lpstr>ACTIVITY</vt:lpstr>
      <vt:lpstr>Debrief – Phase #2</vt:lpstr>
      <vt:lpstr>PowerPoint Presentation</vt:lpstr>
      <vt:lpstr> </vt:lpstr>
      <vt:lpstr>Data Display</vt:lpstr>
      <vt:lpstr>PowerPoint Presentation</vt:lpstr>
      <vt:lpstr>Learning from Data: Creating  a Run Chart </vt:lpstr>
      <vt:lpstr>Tracking Data Over Time: Creating  a Run Chart </vt:lpstr>
      <vt:lpstr>Run Chart – WHY?</vt:lpstr>
      <vt:lpstr>ACTIVITY:  Viral Load - % of Results Recorded in Green Book</vt:lpstr>
      <vt:lpstr>ACTIVITY</vt:lpstr>
      <vt:lpstr>PowerPoint Presentation</vt:lpstr>
      <vt:lpstr>ACTIVITY:  Viral Load - % of Results Recorded in Green Book</vt:lpstr>
      <vt:lpstr>ACTIVITY</vt:lpstr>
      <vt:lpstr>Run Chart</vt:lpstr>
      <vt:lpstr>PowerPoint Presentation</vt:lpstr>
      <vt:lpstr>Additional Resources: IHI Open School: Creating a Run Chart with Excel</vt:lpstr>
      <vt:lpstr>Action Plan</vt:lpstr>
      <vt:lpstr>Action Items Following LS #2</vt:lpstr>
      <vt:lpstr>Site Visits</vt:lpstr>
      <vt:lpstr>Site Visits</vt:lpstr>
      <vt:lpstr>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LARC Quality Improvement Collaborative: LEARNING SESSION II</dc:title>
  <dc:creator>Barbara McKinney</dc:creator>
  <cp:lastModifiedBy>Yao, Katy (CDC/DDPHSIS/CGH/DGHT)</cp:lastModifiedBy>
  <cp:revision>10</cp:revision>
  <dcterms:created xsi:type="dcterms:W3CDTF">2020-01-31T01:08:28Z</dcterms:created>
  <dcterms:modified xsi:type="dcterms:W3CDTF">2020-02-04T12:30:48Z</dcterms:modified>
</cp:coreProperties>
</file>